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32"/>
  </p:handoutMasterIdLst>
  <p:sldIdLst>
    <p:sldId id="256" r:id="rId2"/>
    <p:sldId id="300" r:id="rId3"/>
    <p:sldId id="301" r:id="rId4"/>
    <p:sldId id="302" r:id="rId5"/>
    <p:sldId id="272" r:id="rId6"/>
    <p:sldId id="273" r:id="rId7"/>
    <p:sldId id="271" r:id="rId8"/>
    <p:sldId id="275" r:id="rId9"/>
    <p:sldId id="278" r:id="rId10"/>
    <p:sldId id="276" r:id="rId11"/>
    <p:sldId id="299" r:id="rId12"/>
    <p:sldId id="270" r:id="rId13"/>
    <p:sldId id="257" r:id="rId14"/>
    <p:sldId id="268" r:id="rId15"/>
    <p:sldId id="282" r:id="rId16"/>
    <p:sldId id="292" r:id="rId17"/>
    <p:sldId id="293" r:id="rId18"/>
    <p:sldId id="294" r:id="rId19"/>
    <p:sldId id="283" r:id="rId20"/>
    <p:sldId id="264" r:id="rId21"/>
    <p:sldId id="284" r:id="rId22"/>
    <p:sldId id="285" r:id="rId23"/>
    <p:sldId id="286" r:id="rId24"/>
    <p:sldId id="281" r:id="rId25"/>
    <p:sldId id="295" r:id="rId26"/>
    <p:sldId id="265" r:id="rId27"/>
    <p:sldId id="279" r:id="rId28"/>
    <p:sldId id="262" r:id="rId29"/>
    <p:sldId id="291" r:id="rId30"/>
    <p:sldId id="290" r:id="rId31"/>
  </p:sldIdLst>
  <p:sldSz cx="9144000" cy="6858000" type="screen4x3"/>
  <p:notesSz cx="7010400" cy="9296400"/>
  <p:custDataLst>
    <p:tags r:id="rId33"/>
  </p:custDataLst>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ED19"/>
    <a:srgbClr val="FF9900"/>
    <a:srgbClr val="FFFF99"/>
    <a:srgbClr val="FA9696"/>
    <a:srgbClr val="FF8989"/>
    <a:srgbClr val="008000"/>
    <a:srgbClr val="E6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20084" autoAdjust="0"/>
    <p:restoredTop sz="94660"/>
  </p:normalViewPr>
  <p:slideViewPr>
    <p:cSldViewPr>
      <p:cViewPr varScale="1">
        <p:scale>
          <a:sx n="67" d="100"/>
          <a:sy n="67" d="100"/>
        </p:scale>
        <p:origin x="-132" y="-10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2790" y="-1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sandoval\Documents\ILPES\Cursos\presenciales\2011\GIZ%20seminario%20descentralizacion\PIB%20pc%20y%20sigm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csandoval\Desktop\ddddddddddddddddddddd.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sandoval\Documents\ILPES\2.-%20descentralizacion%20GIZ%202011-2012\Operaciones_Gobierno_GSN_1990-2009.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csandoval\Documents\ILPES\2.-%20descentralizacion%20GIZ%202011-2012\Operaciones_Gobierno_GSN_1990-2009.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csandoval\Documents\ILPES\1.-%20Cursos\presenciales\2012\peru%20seminario%20GIZ%20mayo\desarrolloporductivo%20encuesta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0"/>
  <c:chart>
    <c:autoTitleDeleted val="1"/>
    <c:plotArea>
      <c:layout>
        <c:manualLayout>
          <c:layoutTarget val="inner"/>
          <c:xMode val="edge"/>
          <c:yMode val="edge"/>
          <c:x val="5.9989387196165762E-2"/>
          <c:y val="7.4055948702614699E-2"/>
          <c:w val="0.90331714103665184"/>
          <c:h val="0.72205540185855277"/>
        </c:manualLayout>
      </c:layout>
      <c:lineChart>
        <c:grouping val="standard"/>
        <c:ser>
          <c:idx val="0"/>
          <c:order val="0"/>
          <c:tx>
            <c:strRef>
              <c:f>Sigma!$B$4</c:f>
              <c:strCache>
                <c:ptCount val="1"/>
                <c:pt idx="0">
                  <c:v>Argentina</c:v>
                </c:pt>
              </c:strCache>
            </c:strRef>
          </c:tx>
          <c:marker>
            <c:symbol val="star"/>
            <c:size val="9"/>
          </c:marker>
          <c:cat>
            <c:numRef>
              <c:f>Sigma!$O$3:$X$3</c:f>
              <c:numCache>
                <c:formatCode>General</c:formatCode>
                <c:ptCount val="10"/>
                <c:pt idx="0">
                  <c:v>2000</c:v>
                </c:pt>
                <c:pt idx="1">
                  <c:v>2001</c:v>
                </c:pt>
                <c:pt idx="2">
                  <c:v>2002</c:v>
                </c:pt>
                <c:pt idx="3">
                  <c:v>2003</c:v>
                </c:pt>
                <c:pt idx="4">
                  <c:v>2004</c:v>
                </c:pt>
                <c:pt idx="5">
                  <c:v>2005</c:v>
                </c:pt>
                <c:pt idx="6">
                  <c:v>2006</c:v>
                </c:pt>
                <c:pt idx="7">
                  <c:v>2007</c:v>
                </c:pt>
                <c:pt idx="8">
                  <c:v>2008</c:v>
                </c:pt>
                <c:pt idx="9">
                  <c:v>2009</c:v>
                </c:pt>
              </c:numCache>
            </c:numRef>
          </c:cat>
          <c:val>
            <c:numRef>
              <c:f>Sigma!$O$4:$X$4</c:f>
              <c:numCache>
                <c:formatCode>0.0</c:formatCode>
                <c:ptCount val="10"/>
                <c:pt idx="0">
                  <c:v>0.55411892443661259</c:v>
                </c:pt>
                <c:pt idx="1">
                  <c:v>0.55491544069512588</c:v>
                </c:pt>
                <c:pt idx="2">
                  <c:v>0.53705323823043261</c:v>
                </c:pt>
                <c:pt idx="3">
                  <c:v>0.53413839859249701</c:v>
                </c:pt>
                <c:pt idx="4">
                  <c:v>0.53416550928921258</c:v>
                </c:pt>
                <c:pt idx="5">
                  <c:v>0.5282243194859757</c:v>
                </c:pt>
              </c:numCache>
            </c:numRef>
          </c:val>
        </c:ser>
        <c:ser>
          <c:idx val="1"/>
          <c:order val="1"/>
          <c:tx>
            <c:strRef>
              <c:f>Sigma!$B$5</c:f>
              <c:strCache>
                <c:ptCount val="1"/>
                <c:pt idx="0">
                  <c:v>Bolivia</c:v>
                </c:pt>
              </c:strCache>
            </c:strRef>
          </c:tx>
          <c:marker>
            <c:symbol val="square"/>
            <c:size val="9"/>
          </c:marker>
          <c:cat>
            <c:numRef>
              <c:f>Sigma!$O$3:$X$3</c:f>
              <c:numCache>
                <c:formatCode>General</c:formatCode>
                <c:ptCount val="10"/>
                <c:pt idx="0">
                  <c:v>2000</c:v>
                </c:pt>
                <c:pt idx="1">
                  <c:v>2001</c:v>
                </c:pt>
                <c:pt idx="2">
                  <c:v>2002</c:v>
                </c:pt>
                <c:pt idx="3">
                  <c:v>2003</c:v>
                </c:pt>
                <c:pt idx="4">
                  <c:v>2004</c:v>
                </c:pt>
                <c:pt idx="5">
                  <c:v>2005</c:v>
                </c:pt>
                <c:pt idx="6">
                  <c:v>2006</c:v>
                </c:pt>
                <c:pt idx="7">
                  <c:v>2007</c:v>
                </c:pt>
                <c:pt idx="8">
                  <c:v>2008</c:v>
                </c:pt>
                <c:pt idx="9">
                  <c:v>2009</c:v>
                </c:pt>
              </c:numCache>
            </c:numRef>
          </c:cat>
          <c:val>
            <c:numRef>
              <c:f>Sigma!$O$5:$X$5</c:f>
              <c:numCache>
                <c:formatCode>0.0</c:formatCode>
                <c:ptCount val="10"/>
                <c:pt idx="0">
                  <c:v>0.28765950101626908</c:v>
                </c:pt>
                <c:pt idx="1">
                  <c:v>0.30402023787607663</c:v>
                </c:pt>
                <c:pt idx="2">
                  <c:v>0.29660443412446552</c:v>
                </c:pt>
                <c:pt idx="3">
                  <c:v>0.29129379310159015</c:v>
                </c:pt>
                <c:pt idx="4">
                  <c:v>0.30973343570453804</c:v>
                </c:pt>
                <c:pt idx="5">
                  <c:v>0.35625801545462082</c:v>
                </c:pt>
                <c:pt idx="6">
                  <c:v>0.35230234334872601</c:v>
                </c:pt>
                <c:pt idx="7">
                  <c:v>0.35204107032461113</c:v>
                </c:pt>
                <c:pt idx="8">
                  <c:v>0.33095593133016538</c:v>
                </c:pt>
                <c:pt idx="9">
                  <c:v>0.31006427508614143</c:v>
                </c:pt>
              </c:numCache>
            </c:numRef>
          </c:val>
        </c:ser>
        <c:ser>
          <c:idx val="2"/>
          <c:order val="2"/>
          <c:tx>
            <c:strRef>
              <c:f>Sigma!$B$6</c:f>
              <c:strCache>
                <c:ptCount val="1"/>
                <c:pt idx="0">
                  <c:v>Brasil</c:v>
                </c:pt>
              </c:strCache>
            </c:strRef>
          </c:tx>
          <c:marker>
            <c:symbol val="diamond"/>
            <c:size val="9"/>
          </c:marker>
          <c:cat>
            <c:numRef>
              <c:f>Sigma!$O$3:$X$3</c:f>
              <c:numCache>
                <c:formatCode>General</c:formatCode>
                <c:ptCount val="10"/>
                <c:pt idx="0">
                  <c:v>2000</c:v>
                </c:pt>
                <c:pt idx="1">
                  <c:v>2001</c:v>
                </c:pt>
                <c:pt idx="2">
                  <c:v>2002</c:v>
                </c:pt>
                <c:pt idx="3">
                  <c:v>2003</c:v>
                </c:pt>
                <c:pt idx="4">
                  <c:v>2004</c:v>
                </c:pt>
                <c:pt idx="5">
                  <c:v>2005</c:v>
                </c:pt>
                <c:pt idx="6">
                  <c:v>2006</c:v>
                </c:pt>
                <c:pt idx="7">
                  <c:v>2007</c:v>
                </c:pt>
                <c:pt idx="8">
                  <c:v>2008</c:v>
                </c:pt>
                <c:pt idx="9">
                  <c:v>2009</c:v>
                </c:pt>
              </c:numCache>
            </c:numRef>
          </c:cat>
          <c:val>
            <c:numRef>
              <c:f>Sigma!$O$6:$X$6</c:f>
              <c:numCache>
                <c:formatCode>0.0</c:formatCode>
                <c:ptCount val="10"/>
                <c:pt idx="0">
                  <c:v>0.50559528700533596</c:v>
                </c:pt>
                <c:pt idx="1">
                  <c:v>0.50954193861821362</c:v>
                </c:pt>
                <c:pt idx="2">
                  <c:v>0.50977406274276749</c:v>
                </c:pt>
                <c:pt idx="3">
                  <c:v>0.50181068481503666</c:v>
                </c:pt>
                <c:pt idx="4">
                  <c:v>0.50000979803581735</c:v>
                </c:pt>
                <c:pt idx="5">
                  <c:v>0.49360597853827531</c:v>
                </c:pt>
                <c:pt idx="6">
                  <c:v>0.486001405527968</c:v>
                </c:pt>
                <c:pt idx="7">
                  <c:v>0.49254468570987647</c:v>
                </c:pt>
                <c:pt idx="8">
                  <c:v>0.48721016873635531</c:v>
                </c:pt>
              </c:numCache>
            </c:numRef>
          </c:val>
        </c:ser>
        <c:ser>
          <c:idx val="3"/>
          <c:order val="3"/>
          <c:tx>
            <c:strRef>
              <c:f>Sigma!$B$7</c:f>
              <c:strCache>
                <c:ptCount val="1"/>
                <c:pt idx="0">
                  <c:v>Chile</c:v>
                </c:pt>
              </c:strCache>
            </c:strRef>
          </c:tx>
          <c:marker>
            <c:symbol val="x"/>
            <c:size val="10"/>
          </c:marker>
          <c:cat>
            <c:numRef>
              <c:f>Sigma!$O$3:$X$3</c:f>
              <c:numCache>
                <c:formatCode>General</c:formatCode>
                <c:ptCount val="10"/>
                <c:pt idx="0">
                  <c:v>2000</c:v>
                </c:pt>
                <c:pt idx="1">
                  <c:v>2001</c:v>
                </c:pt>
                <c:pt idx="2">
                  <c:v>2002</c:v>
                </c:pt>
                <c:pt idx="3">
                  <c:v>2003</c:v>
                </c:pt>
                <c:pt idx="4">
                  <c:v>2004</c:v>
                </c:pt>
                <c:pt idx="5">
                  <c:v>2005</c:v>
                </c:pt>
                <c:pt idx="6">
                  <c:v>2006</c:v>
                </c:pt>
                <c:pt idx="7">
                  <c:v>2007</c:v>
                </c:pt>
                <c:pt idx="8">
                  <c:v>2008</c:v>
                </c:pt>
                <c:pt idx="9">
                  <c:v>2009</c:v>
                </c:pt>
              </c:numCache>
            </c:numRef>
          </c:cat>
          <c:val>
            <c:numRef>
              <c:f>Sigma!$O$7:$X$7</c:f>
              <c:numCache>
                <c:formatCode>General</c:formatCode>
                <c:ptCount val="10"/>
                <c:pt idx="3" formatCode="0.0">
                  <c:v>0.46360508181789417</c:v>
                </c:pt>
                <c:pt idx="4" formatCode="0.0">
                  <c:v>0.4510965616835253</c:v>
                </c:pt>
                <c:pt idx="5" formatCode="0.0">
                  <c:v>0.43993448663876072</c:v>
                </c:pt>
                <c:pt idx="6" formatCode="0.0">
                  <c:v>0.43786883062695103</c:v>
                </c:pt>
                <c:pt idx="7" formatCode="0.0">
                  <c:v>0.43124346867688834</c:v>
                </c:pt>
                <c:pt idx="8" formatCode="0.0">
                  <c:v>0.41446210397821548</c:v>
                </c:pt>
                <c:pt idx="9" formatCode="0.0">
                  <c:v>0.41594482013042888</c:v>
                </c:pt>
              </c:numCache>
            </c:numRef>
          </c:val>
        </c:ser>
        <c:ser>
          <c:idx val="4"/>
          <c:order val="4"/>
          <c:tx>
            <c:strRef>
              <c:f>Sigma!$B$8</c:f>
              <c:strCache>
                <c:ptCount val="1"/>
                <c:pt idx="0">
                  <c:v>Colombia</c:v>
                </c:pt>
              </c:strCache>
            </c:strRef>
          </c:tx>
          <c:spPr>
            <a:ln>
              <a:solidFill>
                <a:schemeClr val="accent6">
                  <a:lumMod val="75000"/>
                </a:schemeClr>
              </a:solidFill>
            </a:ln>
          </c:spPr>
          <c:marker>
            <c:symbol val="none"/>
          </c:marker>
          <c:cat>
            <c:numRef>
              <c:f>Sigma!$O$3:$X$3</c:f>
              <c:numCache>
                <c:formatCode>General</c:formatCode>
                <c:ptCount val="10"/>
                <c:pt idx="0">
                  <c:v>2000</c:v>
                </c:pt>
                <c:pt idx="1">
                  <c:v>2001</c:v>
                </c:pt>
                <c:pt idx="2">
                  <c:v>2002</c:v>
                </c:pt>
                <c:pt idx="3">
                  <c:v>2003</c:v>
                </c:pt>
                <c:pt idx="4">
                  <c:v>2004</c:v>
                </c:pt>
                <c:pt idx="5">
                  <c:v>2005</c:v>
                </c:pt>
                <c:pt idx="6">
                  <c:v>2006</c:v>
                </c:pt>
                <c:pt idx="7">
                  <c:v>2007</c:v>
                </c:pt>
                <c:pt idx="8">
                  <c:v>2008</c:v>
                </c:pt>
                <c:pt idx="9">
                  <c:v>2009</c:v>
                </c:pt>
              </c:numCache>
            </c:numRef>
          </c:cat>
          <c:val>
            <c:numRef>
              <c:f>Sigma!$O$8:$X$8</c:f>
              <c:numCache>
                <c:formatCode>0.0</c:formatCode>
                <c:ptCount val="10"/>
                <c:pt idx="0">
                  <c:v>0.5927789373571587</c:v>
                </c:pt>
                <c:pt idx="1">
                  <c:v>0.55890172739665667</c:v>
                </c:pt>
                <c:pt idx="2">
                  <c:v>0.55136911359514285</c:v>
                </c:pt>
                <c:pt idx="3">
                  <c:v>0.57243780760672025</c:v>
                </c:pt>
                <c:pt idx="4">
                  <c:v>0.55573332255380115</c:v>
                </c:pt>
                <c:pt idx="5">
                  <c:v>0.54834742048267071</c:v>
                </c:pt>
                <c:pt idx="6">
                  <c:v>0.54699016221109065</c:v>
                </c:pt>
                <c:pt idx="7">
                  <c:v>0.54682086992843371</c:v>
                </c:pt>
                <c:pt idx="8">
                  <c:v>0.56048201791268648</c:v>
                </c:pt>
              </c:numCache>
            </c:numRef>
          </c:val>
        </c:ser>
        <c:ser>
          <c:idx val="6"/>
          <c:order val="5"/>
          <c:tx>
            <c:strRef>
              <c:f>Sigma!$B$10</c:f>
              <c:strCache>
                <c:ptCount val="1"/>
                <c:pt idx="0">
                  <c:v>México</c:v>
                </c:pt>
              </c:strCache>
            </c:strRef>
          </c:tx>
          <c:spPr>
            <a:ln>
              <a:solidFill>
                <a:srgbClr val="002060"/>
              </a:solidFill>
            </a:ln>
          </c:spPr>
          <c:marker>
            <c:symbol val="circle"/>
            <c:size val="9"/>
            <c:spPr>
              <a:solidFill>
                <a:srgbClr val="002060"/>
              </a:solidFill>
            </c:spPr>
          </c:marker>
          <c:cat>
            <c:numRef>
              <c:f>Sigma!$O$3:$X$3</c:f>
              <c:numCache>
                <c:formatCode>General</c:formatCode>
                <c:ptCount val="10"/>
                <c:pt idx="0">
                  <c:v>2000</c:v>
                </c:pt>
                <c:pt idx="1">
                  <c:v>2001</c:v>
                </c:pt>
                <c:pt idx="2">
                  <c:v>2002</c:v>
                </c:pt>
                <c:pt idx="3">
                  <c:v>2003</c:v>
                </c:pt>
                <c:pt idx="4">
                  <c:v>2004</c:v>
                </c:pt>
                <c:pt idx="5">
                  <c:v>2005</c:v>
                </c:pt>
                <c:pt idx="6">
                  <c:v>2006</c:v>
                </c:pt>
                <c:pt idx="7">
                  <c:v>2007</c:v>
                </c:pt>
                <c:pt idx="8">
                  <c:v>2008</c:v>
                </c:pt>
                <c:pt idx="9">
                  <c:v>2009</c:v>
                </c:pt>
              </c:numCache>
            </c:numRef>
          </c:cat>
          <c:val>
            <c:numRef>
              <c:f>Sigma!$O$10:$X$10</c:f>
              <c:numCache>
                <c:formatCode>General</c:formatCode>
                <c:ptCount val="10"/>
                <c:pt idx="3" formatCode="0.0">
                  <c:v>0.52109135084321234</c:v>
                </c:pt>
                <c:pt idx="4" formatCode="0.0">
                  <c:v>0.51467308869365314</c:v>
                </c:pt>
                <c:pt idx="5" formatCode="0.0">
                  <c:v>0.51073313092292061</c:v>
                </c:pt>
                <c:pt idx="6" formatCode="0.0">
                  <c:v>0.50634380866257822</c:v>
                </c:pt>
                <c:pt idx="7" formatCode="0.0">
                  <c:v>0.50438810208020157</c:v>
                </c:pt>
                <c:pt idx="8" formatCode="0.0">
                  <c:v>0.49680106957568188</c:v>
                </c:pt>
                <c:pt idx="9" formatCode="0.0">
                  <c:v>0.48225609705482775</c:v>
                </c:pt>
              </c:numCache>
            </c:numRef>
          </c:val>
        </c:ser>
        <c:ser>
          <c:idx val="7"/>
          <c:order val="6"/>
          <c:tx>
            <c:strRef>
              <c:f>Sigma!$B$12</c:f>
              <c:strCache>
                <c:ptCount val="1"/>
                <c:pt idx="0">
                  <c:v>Perú</c:v>
                </c:pt>
              </c:strCache>
            </c:strRef>
          </c:tx>
          <c:spPr>
            <a:ln>
              <a:solidFill>
                <a:srgbClr val="FFFF00"/>
              </a:solidFill>
            </a:ln>
          </c:spPr>
          <c:marker>
            <c:symbol val="triangle"/>
            <c:size val="8"/>
            <c:spPr>
              <a:solidFill>
                <a:srgbClr val="008000"/>
              </a:solidFill>
            </c:spPr>
          </c:marker>
          <c:cat>
            <c:numRef>
              <c:f>Sigma!$O$3:$X$3</c:f>
              <c:numCache>
                <c:formatCode>General</c:formatCode>
                <c:ptCount val="10"/>
                <c:pt idx="0">
                  <c:v>2000</c:v>
                </c:pt>
                <c:pt idx="1">
                  <c:v>2001</c:v>
                </c:pt>
                <c:pt idx="2">
                  <c:v>2002</c:v>
                </c:pt>
                <c:pt idx="3">
                  <c:v>2003</c:v>
                </c:pt>
                <c:pt idx="4">
                  <c:v>2004</c:v>
                </c:pt>
                <c:pt idx="5">
                  <c:v>2005</c:v>
                </c:pt>
                <c:pt idx="6">
                  <c:v>2006</c:v>
                </c:pt>
                <c:pt idx="7">
                  <c:v>2007</c:v>
                </c:pt>
                <c:pt idx="8">
                  <c:v>2008</c:v>
                </c:pt>
                <c:pt idx="9">
                  <c:v>2009</c:v>
                </c:pt>
              </c:numCache>
            </c:numRef>
          </c:cat>
          <c:val>
            <c:numRef>
              <c:f>Sigma!$O$12:$X$12</c:f>
              <c:numCache>
                <c:formatCode>0.0</c:formatCode>
                <c:ptCount val="10"/>
                <c:pt idx="1">
                  <c:v>0.49692587103394253</c:v>
                </c:pt>
                <c:pt idx="2">
                  <c:v>0.51627093744270269</c:v>
                </c:pt>
                <c:pt idx="3">
                  <c:v>0.51012312645467062</c:v>
                </c:pt>
                <c:pt idx="4">
                  <c:v>0.5133088785573916</c:v>
                </c:pt>
                <c:pt idx="5">
                  <c:v>0.50593354420431358</c:v>
                </c:pt>
                <c:pt idx="6">
                  <c:v>0.49774287119975735</c:v>
                </c:pt>
                <c:pt idx="7">
                  <c:v>0.5045530064894107</c:v>
                </c:pt>
                <c:pt idx="8">
                  <c:v>0.50867513990900992</c:v>
                </c:pt>
                <c:pt idx="9">
                  <c:v>0.48703412229608506</c:v>
                </c:pt>
              </c:numCache>
            </c:numRef>
          </c:val>
        </c:ser>
        <c:ser>
          <c:idx val="5"/>
          <c:order val="7"/>
          <c:tx>
            <c:v>Ecuador</c:v>
          </c:tx>
          <c:spPr>
            <a:ln>
              <a:solidFill>
                <a:schemeClr val="tx2">
                  <a:lumMod val="50000"/>
                </a:schemeClr>
              </a:solidFill>
            </a:ln>
          </c:spPr>
          <c:marker>
            <c:spPr>
              <a:solidFill>
                <a:schemeClr val="tx1"/>
              </a:solidFill>
              <a:ln>
                <a:solidFill>
                  <a:schemeClr val="tx2">
                    <a:lumMod val="50000"/>
                  </a:schemeClr>
                </a:solidFill>
              </a:ln>
            </c:spPr>
          </c:marker>
          <c:val>
            <c:numRef>
              <c:f>Sigma!$O$9:$X$9</c:f>
              <c:numCache>
                <c:formatCode>0.0</c:formatCode>
                <c:ptCount val="10"/>
                <c:pt idx="1">
                  <c:v>0.95112437831096286</c:v>
                </c:pt>
                <c:pt idx="2">
                  <c:v>0.9242817514442434</c:v>
                </c:pt>
                <c:pt idx="3">
                  <c:v>0.91809086014521268</c:v>
                </c:pt>
                <c:pt idx="4">
                  <c:v>0.96288816704020541</c:v>
                </c:pt>
                <c:pt idx="5">
                  <c:v>0.94950152206836169</c:v>
                </c:pt>
                <c:pt idx="6">
                  <c:v>0.9235488237894286</c:v>
                </c:pt>
                <c:pt idx="7">
                  <c:v>0.89435263145803556</c:v>
                </c:pt>
              </c:numCache>
            </c:numRef>
          </c:val>
        </c:ser>
        <c:ser>
          <c:idx val="8"/>
          <c:order val="8"/>
          <c:tx>
            <c:v>Panamá</c:v>
          </c:tx>
          <c:spPr>
            <a:ln>
              <a:solidFill>
                <a:srgbClr val="FF0000"/>
              </a:solidFill>
              <a:prstDash val="lgDashDotDot"/>
            </a:ln>
          </c:spPr>
          <c:marker>
            <c:symbol val="circle"/>
            <c:size val="9"/>
            <c:spPr>
              <a:solidFill>
                <a:srgbClr val="FF0000"/>
              </a:solidFill>
            </c:spPr>
          </c:marker>
          <c:val>
            <c:numRef>
              <c:f>Sigma!$O$11:$X$11</c:f>
              <c:numCache>
                <c:formatCode>0.0</c:formatCode>
                <c:ptCount val="10"/>
                <c:pt idx="0">
                  <c:v>0.66476040034456341</c:v>
                </c:pt>
                <c:pt idx="1">
                  <c:v>0.63093677829820094</c:v>
                </c:pt>
                <c:pt idx="2">
                  <c:v>0.60104845569055376</c:v>
                </c:pt>
                <c:pt idx="3">
                  <c:v>0.58679591512343376</c:v>
                </c:pt>
                <c:pt idx="4">
                  <c:v>0.60092437955229683</c:v>
                </c:pt>
                <c:pt idx="5">
                  <c:v>0.62959248203095897</c:v>
                </c:pt>
              </c:numCache>
            </c:numRef>
          </c:val>
        </c:ser>
        <c:marker val="1"/>
        <c:axId val="98143616"/>
        <c:axId val="40486016"/>
      </c:lineChart>
      <c:catAx>
        <c:axId val="98143616"/>
        <c:scaling>
          <c:orientation val="minMax"/>
        </c:scaling>
        <c:axPos val="b"/>
        <c:numFmt formatCode="General" sourceLinked="1"/>
        <c:majorTickMark val="none"/>
        <c:tickLblPos val="nextTo"/>
        <c:txPr>
          <a:bodyPr/>
          <a:lstStyle/>
          <a:p>
            <a:pPr>
              <a:defRPr sz="1050" b="1"/>
            </a:pPr>
            <a:endParaRPr lang="en-US"/>
          </a:p>
        </c:txPr>
        <c:crossAx val="40486016"/>
        <c:crosses val="autoZero"/>
        <c:auto val="1"/>
        <c:lblAlgn val="ctr"/>
        <c:lblOffset val="100"/>
      </c:catAx>
      <c:valAx>
        <c:axId val="40486016"/>
        <c:scaling>
          <c:orientation val="minMax"/>
          <c:max val="1"/>
          <c:min val="0.25"/>
        </c:scaling>
        <c:axPos val="l"/>
        <c:title>
          <c:tx>
            <c:rich>
              <a:bodyPr/>
              <a:lstStyle/>
              <a:p>
                <a:pPr>
                  <a:defRPr sz="1600"/>
                </a:pPr>
                <a:r>
                  <a:rPr lang="en-US" sz="1600"/>
                  <a:t>Sigma</a:t>
                </a:r>
              </a:p>
            </c:rich>
          </c:tx>
          <c:layout/>
        </c:title>
        <c:numFmt formatCode="0.0" sourceLinked="1"/>
        <c:majorTickMark val="none"/>
        <c:tickLblPos val="nextTo"/>
        <c:crossAx val="98143616"/>
        <c:crosses val="autoZero"/>
        <c:crossBetween val="between"/>
      </c:valAx>
    </c:plotArea>
    <c:legend>
      <c:legendPos val="b"/>
      <c:layout>
        <c:manualLayout>
          <c:xMode val="edge"/>
          <c:yMode val="edge"/>
          <c:x val="7.1265578557647188E-2"/>
          <c:y val="0.87574483932751934"/>
          <c:w val="0.8721854304635801"/>
          <c:h val="8.5425263297784021E-2"/>
        </c:manualLayout>
      </c:layout>
      <c:txPr>
        <a:bodyPr/>
        <a:lstStyle/>
        <a:p>
          <a:pPr>
            <a:defRPr sz="1600" b="1"/>
          </a:pPr>
          <a:endParaRPr lang="en-US"/>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0593285214348212"/>
          <c:y val="5.1400554097404488E-2"/>
          <c:w val="0.85826380255099777"/>
          <c:h val="0.81873063246126565"/>
        </c:manualLayout>
      </c:layout>
      <c:barChart>
        <c:barDir val="col"/>
        <c:grouping val="percentStacked"/>
        <c:ser>
          <c:idx val="0"/>
          <c:order val="0"/>
          <c:tx>
            <c:strRef>
              <c:f>Sheet2!$C$26</c:f>
              <c:strCache>
                <c:ptCount val="1"/>
                <c:pt idx="0">
                  <c:v>Mucha</c:v>
                </c:pt>
              </c:strCache>
            </c:strRef>
          </c:tx>
          <c:spPr>
            <a:solidFill>
              <a:schemeClr val="accent1">
                <a:lumMod val="60000"/>
                <a:lumOff val="40000"/>
              </a:schemeClr>
            </a:solidFill>
          </c:spPr>
          <c:dLbls>
            <c:numFmt formatCode="0%" sourceLinked="0"/>
            <c:showVal val="1"/>
          </c:dLbls>
          <c:cat>
            <c:strRef>
              <c:f>Sheet2!$A$27:$A$34</c:f>
              <c:strCache>
                <c:ptCount val="8"/>
                <c:pt idx="0">
                  <c:v>IGLESIA</c:v>
                </c:pt>
                <c:pt idx="1">
                  <c:v>FFAA</c:v>
                </c:pt>
                <c:pt idx="2">
                  <c:v>ESTADO</c:v>
                </c:pt>
                <c:pt idx="3">
                  <c:v>MUNICIPIOS</c:v>
                </c:pt>
                <c:pt idx="4">
                  <c:v>CONGRESO</c:v>
                </c:pt>
                <c:pt idx="5">
                  <c:v>PODER JUDICIAL</c:v>
                </c:pt>
                <c:pt idx="6">
                  <c:v>ADM. PUBLICA</c:v>
                </c:pt>
                <c:pt idx="7">
                  <c:v>PARTIDOS POLITICOS</c:v>
                </c:pt>
              </c:strCache>
            </c:strRef>
          </c:cat>
          <c:val>
            <c:numRef>
              <c:f>Sheet2!$C$27:$C$34</c:f>
              <c:numCache>
                <c:formatCode>0.0%</c:formatCode>
                <c:ptCount val="8"/>
                <c:pt idx="0">
                  <c:v>0.30925199453431484</c:v>
                </c:pt>
                <c:pt idx="1">
                  <c:v>0.12843814956252786</c:v>
                </c:pt>
                <c:pt idx="2">
                  <c:v>7.4888702781328517E-2</c:v>
                </c:pt>
                <c:pt idx="3">
                  <c:v>7.0260501608850889E-2</c:v>
                </c:pt>
                <c:pt idx="4">
                  <c:v>6.3736941860977794E-2</c:v>
                </c:pt>
                <c:pt idx="5">
                  <c:v>5.6155507559395273E-2</c:v>
                </c:pt>
                <c:pt idx="6">
                  <c:v>4.513598095825818E-2</c:v>
                </c:pt>
                <c:pt idx="7">
                  <c:v>2.7901441354079452E-2</c:v>
                </c:pt>
              </c:numCache>
            </c:numRef>
          </c:val>
        </c:ser>
        <c:ser>
          <c:idx val="1"/>
          <c:order val="1"/>
          <c:tx>
            <c:strRef>
              <c:f>Sheet2!$D$26</c:f>
              <c:strCache>
                <c:ptCount val="1"/>
                <c:pt idx="0">
                  <c:v>Algo</c:v>
                </c:pt>
              </c:strCache>
            </c:strRef>
          </c:tx>
          <c:spPr>
            <a:solidFill>
              <a:schemeClr val="accent1">
                <a:lumMod val="75000"/>
              </a:schemeClr>
            </a:solidFill>
          </c:spPr>
          <c:dLbls>
            <c:numFmt formatCode="0%" sourceLinked="0"/>
            <c:txPr>
              <a:bodyPr/>
              <a:lstStyle/>
              <a:p>
                <a:pPr>
                  <a:defRPr>
                    <a:solidFill>
                      <a:schemeClr val="bg1">
                        <a:lumMod val="85000"/>
                      </a:schemeClr>
                    </a:solidFill>
                  </a:defRPr>
                </a:pPr>
                <a:endParaRPr lang="en-US"/>
              </a:p>
            </c:txPr>
            <c:showVal val="1"/>
          </c:dLbls>
          <c:cat>
            <c:strRef>
              <c:f>Sheet2!$A$27:$A$34</c:f>
              <c:strCache>
                <c:ptCount val="8"/>
                <c:pt idx="0">
                  <c:v>IGLESIA</c:v>
                </c:pt>
                <c:pt idx="1">
                  <c:v>FFAA</c:v>
                </c:pt>
                <c:pt idx="2">
                  <c:v>ESTADO</c:v>
                </c:pt>
                <c:pt idx="3">
                  <c:v>MUNICIPIOS</c:v>
                </c:pt>
                <c:pt idx="4">
                  <c:v>CONGRESO</c:v>
                </c:pt>
                <c:pt idx="5">
                  <c:v>PODER JUDICIAL</c:v>
                </c:pt>
                <c:pt idx="6">
                  <c:v>ADM. PUBLICA</c:v>
                </c:pt>
                <c:pt idx="7">
                  <c:v>PARTIDOS POLITICOS</c:v>
                </c:pt>
              </c:strCache>
            </c:strRef>
          </c:cat>
          <c:val>
            <c:numRef>
              <c:f>Sheet2!$D$27:$D$34</c:f>
              <c:numCache>
                <c:formatCode>0.0%</c:formatCode>
                <c:ptCount val="8"/>
                <c:pt idx="0">
                  <c:v>0.32035967734826326</c:v>
                </c:pt>
                <c:pt idx="1">
                  <c:v>0.35123507516797992</c:v>
                </c:pt>
                <c:pt idx="2">
                  <c:v>0.28879975316260431</c:v>
                </c:pt>
                <c:pt idx="3">
                  <c:v>0.33759421695244113</c:v>
                </c:pt>
                <c:pt idx="4">
                  <c:v>0.27108035438797634</c:v>
                </c:pt>
                <c:pt idx="5">
                  <c:v>0.26971393308943448</c:v>
                </c:pt>
                <c:pt idx="6">
                  <c:v>0.303565918808128</c:v>
                </c:pt>
                <c:pt idx="7">
                  <c:v>0.19504562084012891</c:v>
                </c:pt>
              </c:numCache>
            </c:numRef>
          </c:val>
        </c:ser>
        <c:ser>
          <c:idx val="2"/>
          <c:order val="2"/>
          <c:tx>
            <c:strRef>
              <c:f>Sheet2!$E$26</c:f>
              <c:strCache>
                <c:ptCount val="1"/>
                <c:pt idx="0">
                  <c:v>Poca</c:v>
                </c:pt>
              </c:strCache>
            </c:strRef>
          </c:tx>
          <c:spPr>
            <a:solidFill>
              <a:srgbClr val="FA9696"/>
            </a:solidFill>
          </c:spPr>
          <c:dLbls>
            <c:numFmt formatCode="0%" sourceLinked="0"/>
            <c:showVal val="1"/>
          </c:dLbls>
          <c:cat>
            <c:strRef>
              <c:f>Sheet2!$A$27:$A$34</c:f>
              <c:strCache>
                <c:ptCount val="8"/>
                <c:pt idx="0">
                  <c:v>IGLESIA</c:v>
                </c:pt>
                <c:pt idx="1">
                  <c:v>FFAA</c:v>
                </c:pt>
                <c:pt idx="2">
                  <c:v>ESTADO</c:v>
                </c:pt>
                <c:pt idx="3">
                  <c:v>MUNICIPIOS</c:v>
                </c:pt>
                <c:pt idx="4">
                  <c:v>CONGRESO</c:v>
                </c:pt>
                <c:pt idx="5">
                  <c:v>PODER JUDICIAL</c:v>
                </c:pt>
                <c:pt idx="6">
                  <c:v>ADM. PUBLICA</c:v>
                </c:pt>
                <c:pt idx="7">
                  <c:v>PARTIDOS POLITICOS</c:v>
                </c:pt>
              </c:strCache>
            </c:strRef>
          </c:cat>
          <c:val>
            <c:numRef>
              <c:f>Sheet2!$E$27:$E$34</c:f>
              <c:numCache>
                <c:formatCode>0.0%</c:formatCode>
                <c:ptCount val="8"/>
                <c:pt idx="0">
                  <c:v>0.20333230484418391</c:v>
                </c:pt>
                <c:pt idx="1">
                  <c:v>0.29675641707352446</c:v>
                </c:pt>
                <c:pt idx="2">
                  <c:v>0.30986908802397922</c:v>
                </c:pt>
                <c:pt idx="3">
                  <c:v>0.35998589500595218</c:v>
                </c:pt>
                <c:pt idx="4">
                  <c:v>0.36016220743156885</c:v>
                </c:pt>
                <c:pt idx="5">
                  <c:v>0.36712654824348823</c:v>
                </c:pt>
                <c:pt idx="6">
                  <c:v>0.38643275884868056</c:v>
                </c:pt>
                <c:pt idx="7">
                  <c:v>0.37245999911843874</c:v>
                </c:pt>
              </c:numCache>
            </c:numRef>
          </c:val>
        </c:ser>
        <c:ser>
          <c:idx val="3"/>
          <c:order val="3"/>
          <c:tx>
            <c:strRef>
              <c:f>Sheet2!$F$26</c:f>
              <c:strCache>
                <c:ptCount val="1"/>
                <c:pt idx="0">
                  <c:v>Ninguna</c:v>
                </c:pt>
              </c:strCache>
            </c:strRef>
          </c:tx>
          <c:spPr>
            <a:solidFill>
              <a:srgbClr val="FF0000"/>
            </a:solidFill>
          </c:spPr>
          <c:dLbls>
            <c:numFmt formatCode="0%" sourceLinked="0"/>
            <c:txPr>
              <a:bodyPr/>
              <a:lstStyle/>
              <a:p>
                <a:pPr>
                  <a:defRPr sz="900"/>
                </a:pPr>
                <a:endParaRPr lang="en-US"/>
              </a:p>
            </c:txPr>
            <c:showVal val="1"/>
          </c:dLbls>
          <c:cat>
            <c:strRef>
              <c:f>Sheet2!$A$27:$A$34</c:f>
              <c:strCache>
                <c:ptCount val="8"/>
                <c:pt idx="0">
                  <c:v>IGLESIA</c:v>
                </c:pt>
                <c:pt idx="1">
                  <c:v>FFAA</c:v>
                </c:pt>
                <c:pt idx="2">
                  <c:v>ESTADO</c:v>
                </c:pt>
                <c:pt idx="3">
                  <c:v>MUNICIPIOS</c:v>
                </c:pt>
                <c:pt idx="4">
                  <c:v>CONGRESO</c:v>
                </c:pt>
                <c:pt idx="5">
                  <c:v>PODER JUDICIAL</c:v>
                </c:pt>
                <c:pt idx="6">
                  <c:v>ADM. PUBLICA</c:v>
                </c:pt>
                <c:pt idx="7">
                  <c:v>PARTIDOS POLITICOS</c:v>
                </c:pt>
              </c:strCache>
            </c:strRef>
          </c:cat>
          <c:val>
            <c:numRef>
              <c:f>Sheet2!$F$27:$F$34</c:f>
              <c:numCache>
                <c:formatCode>0.0%</c:formatCode>
                <c:ptCount val="8"/>
                <c:pt idx="0">
                  <c:v>0.1410058623881518</c:v>
                </c:pt>
                <c:pt idx="1">
                  <c:v>0.18741238458935672</c:v>
                </c:pt>
                <c:pt idx="2">
                  <c:v>0.18301229779168737</c:v>
                </c:pt>
                <c:pt idx="3">
                  <c:v>0.20342046105699357</c:v>
                </c:pt>
                <c:pt idx="4">
                  <c:v>0.26367523251201125</c:v>
                </c:pt>
                <c:pt idx="5">
                  <c:v>0.26495349759774406</c:v>
                </c:pt>
                <c:pt idx="6">
                  <c:v>0.21959712610746329</c:v>
                </c:pt>
                <c:pt idx="7">
                  <c:v>0.37541323224754375</c:v>
                </c:pt>
              </c:numCache>
            </c:numRef>
          </c:val>
        </c:ser>
        <c:gapWidth val="85"/>
        <c:overlap val="100"/>
        <c:axId val="40213504"/>
        <c:axId val="46613248"/>
      </c:barChart>
      <c:catAx>
        <c:axId val="40213504"/>
        <c:scaling>
          <c:orientation val="minMax"/>
        </c:scaling>
        <c:axPos val="b"/>
        <c:tickLblPos val="nextTo"/>
        <c:txPr>
          <a:bodyPr/>
          <a:lstStyle/>
          <a:p>
            <a:pPr>
              <a:defRPr sz="500" b="1"/>
            </a:pPr>
            <a:endParaRPr lang="en-US"/>
          </a:p>
        </c:txPr>
        <c:crossAx val="46613248"/>
        <c:crosses val="autoZero"/>
        <c:auto val="1"/>
        <c:lblAlgn val="ctr"/>
        <c:lblOffset val="100"/>
      </c:catAx>
      <c:valAx>
        <c:axId val="46613248"/>
        <c:scaling>
          <c:orientation val="minMax"/>
        </c:scaling>
        <c:axPos val="l"/>
        <c:majorGridlines/>
        <c:numFmt formatCode="0%" sourceLinked="1"/>
        <c:tickLblPos val="nextTo"/>
        <c:txPr>
          <a:bodyPr/>
          <a:lstStyle/>
          <a:p>
            <a:pPr>
              <a:defRPr b="1"/>
            </a:pPr>
            <a:endParaRPr lang="en-US"/>
          </a:p>
        </c:txPr>
        <c:crossAx val="40213504"/>
        <c:crosses val="autoZero"/>
        <c:crossBetween val="between"/>
      </c:valAx>
    </c:plotArea>
    <c:legend>
      <c:legendPos val="r"/>
      <c:layout>
        <c:manualLayout>
          <c:xMode val="edge"/>
          <c:yMode val="edge"/>
          <c:x val="3.0570866141732277E-2"/>
          <c:y val="0.92037570908475153"/>
          <c:w val="0.94720691163604553"/>
          <c:h val="6.6503259673186016E-2"/>
        </c:manualLayout>
      </c:layout>
      <c:txPr>
        <a:bodyPr/>
        <a:lstStyle/>
        <a:p>
          <a:pPr>
            <a:defRPr sz="1200" b="1"/>
          </a:pPr>
          <a:endParaRPr lang="en-US"/>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plotArea>
      <c:layout/>
      <c:lineChart>
        <c:grouping val="standard"/>
        <c:ser>
          <c:idx val="0"/>
          <c:order val="0"/>
          <c:tx>
            <c:strRef>
              <c:f>AL!$A$125</c:f>
              <c:strCache>
                <c:ptCount val="1"/>
                <c:pt idx="0">
                  <c:v>Argentina </c:v>
                </c:pt>
              </c:strCache>
            </c:strRef>
          </c:tx>
          <c:cat>
            <c:numRef>
              <c:f>AL!$B$124:$U$124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AL!$B$125:$U$125</c:f>
              <c:numCache>
                <c:formatCode>#,##0.0</c:formatCode>
                <c:ptCount val="20"/>
                <c:pt idx="0">
                  <c:v>2.4799593252309915</c:v>
                </c:pt>
                <c:pt idx="1">
                  <c:v>2.8164716694722483</c:v>
                </c:pt>
                <c:pt idx="2">
                  <c:v>3.5363381963110641</c:v>
                </c:pt>
                <c:pt idx="3">
                  <c:v>3.7197293581309077</c:v>
                </c:pt>
                <c:pt idx="4">
                  <c:v>3.7623860530837239</c:v>
                </c:pt>
                <c:pt idx="5">
                  <c:v>3.5544399147177268</c:v>
                </c:pt>
                <c:pt idx="6">
                  <c:v>3.601669233155969</c:v>
                </c:pt>
                <c:pt idx="7">
                  <c:v>3.7209799276895605</c:v>
                </c:pt>
                <c:pt idx="8">
                  <c:v>3.8986465818648584</c:v>
                </c:pt>
                <c:pt idx="9">
                  <c:v>3.8973283332467554</c:v>
                </c:pt>
                <c:pt idx="10">
                  <c:v>3.824751556523561</c:v>
                </c:pt>
                <c:pt idx="11">
                  <c:v>3.6379943869690536</c:v>
                </c:pt>
                <c:pt idx="12">
                  <c:v>3.3898663534181845</c:v>
                </c:pt>
                <c:pt idx="13">
                  <c:v>3.8126499732057431</c:v>
                </c:pt>
                <c:pt idx="14">
                  <c:v>4.0367249732685444</c:v>
                </c:pt>
                <c:pt idx="15">
                  <c:v>4.0954463168416435</c:v>
                </c:pt>
                <c:pt idx="16">
                  <c:v>4.1702222865002012</c:v>
                </c:pt>
                <c:pt idx="17">
                  <c:v>4.2212051028013411</c:v>
                </c:pt>
                <c:pt idx="18">
                  <c:v>4.4023041060520169</c:v>
                </c:pt>
                <c:pt idx="19">
                  <c:v>4.6254345071357088</c:v>
                </c:pt>
              </c:numCache>
            </c:numRef>
          </c:val>
        </c:ser>
        <c:ser>
          <c:idx val="1"/>
          <c:order val="1"/>
          <c:tx>
            <c:strRef>
              <c:f>AL!$A$126</c:f>
              <c:strCache>
                <c:ptCount val="1"/>
                <c:pt idx="0">
                  <c:v>Bolivia </c:v>
                </c:pt>
              </c:strCache>
            </c:strRef>
          </c:tx>
          <c:cat>
            <c:numRef>
              <c:f>AL!$B$124:$U$124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AL!$B$126:$U$126</c:f>
              <c:numCache>
                <c:formatCode>#,##0.0</c:formatCode>
                <c:ptCount val="20"/>
                <c:pt idx="0">
                  <c:v>0</c:v>
                </c:pt>
                <c:pt idx="1">
                  <c:v>0</c:v>
                </c:pt>
                <c:pt idx="2">
                  <c:v>0.71884938939537069</c:v>
                </c:pt>
                <c:pt idx="3">
                  <c:v>0.68247765508457281</c:v>
                </c:pt>
                <c:pt idx="4">
                  <c:v>0.6494817596509006</c:v>
                </c:pt>
                <c:pt idx="5">
                  <c:v>1.3572483640724931</c:v>
                </c:pt>
                <c:pt idx="6">
                  <c:v>1.4405655492936795</c:v>
                </c:pt>
                <c:pt idx="7">
                  <c:v>1.4960186421058581</c:v>
                </c:pt>
                <c:pt idx="8">
                  <c:v>1.4429014161019358</c:v>
                </c:pt>
                <c:pt idx="9">
                  <c:v>1.6803660226763215</c:v>
                </c:pt>
                <c:pt idx="10">
                  <c:v>1.9430180977989431</c:v>
                </c:pt>
                <c:pt idx="11">
                  <c:v>1.9386385368807033</c:v>
                </c:pt>
                <c:pt idx="12">
                  <c:v>1.9555124652533398</c:v>
                </c:pt>
                <c:pt idx="13">
                  <c:v>2.2684763240100971</c:v>
                </c:pt>
                <c:pt idx="14">
                  <c:v>2.8283374236416083</c:v>
                </c:pt>
                <c:pt idx="15">
                  <c:v>3.2377054879278306</c:v>
                </c:pt>
                <c:pt idx="16">
                  <c:v>3.6265933585872236</c:v>
                </c:pt>
                <c:pt idx="17">
                  <c:v>3.5864261456365081</c:v>
                </c:pt>
                <c:pt idx="18">
                  <c:v>3.4297152404167046</c:v>
                </c:pt>
                <c:pt idx="19">
                  <c:v>3.406245011470165</c:v>
                </c:pt>
              </c:numCache>
            </c:numRef>
          </c:val>
        </c:ser>
        <c:ser>
          <c:idx val="2"/>
          <c:order val="2"/>
          <c:tx>
            <c:strRef>
              <c:f>AL!$A$127</c:f>
              <c:strCache>
                <c:ptCount val="1"/>
                <c:pt idx="0">
                  <c:v>Brasil </c:v>
                </c:pt>
              </c:strCache>
            </c:strRef>
          </c:tx>
          <c:cat>
            <c:numRef>
              <c:f>AL!$B$124:$U$124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AL!$B$127:$U$127</c:f>
              <c:numCache>
                <c:formatCode>#,##0.0</c:formatCode>
                <c:ptCount val="20"/>
                <c:pt idx="0">
                  <c:v>0</c:v>
                </c:pt>
                <c:pt idx="1">
                  <c:v>0</c:v>
                </c:pt>
                <c:pt idx="2">
                  <c:v>0</c:v>
                </c:pt>
                <c:pt idx="3">
                  <c:v>0</c:v>
                </c:pt>
                <c:pt idx="4">
                  <c:v>0</c:v>
                </c:pt>
                <c:pt idx="5">
                  <c:v>7.091800300117554</c:v>
                </c:pt>
                <c:pt idx="6">
                  <c:v>7.0522405669376456</c:v>
                </c:pt>
                <c:pt idx="7">
                  <c:v>6.7146520936767269</c:v>
                </c:pt>
                <c:pt idx="8">
                  <c:v>6.686476209040328</c:v>
                </c:pt>
                <c:pt idx="9">
                  <c:v>6.7868417948163717</c:v>
                </c:pt>
                <c:pt idx="10">
                  <c:v>7.4028200902090902</c:v>
                </c:pt>
                <c:pt idx="11">
                  <c:v>7.8207479770584616</c:v>
                </c:pt>
                <c:pt idx="12">
                  <c:v>7.9626790475226397</c:v>
                </c:pt>
                <c:pt idx="13">
                  <c:v>7.9293747272493054</c:v>
                </c:pt>
                <c:pt idx="14">
                  <c:v>8.0728460842457732</c:v>
                </c:pt>
                <c:pt idx="15">
                  <c:v>8.190556401831838</c:v>
                </c:pt>
                <c:pt idx="16">
                  <c:v>8.1543754602254932</c:v>
                </c:pt>
                <c:pt idx="17">
                  <c:v>8.1093870836746405</c:v>
                </c:pt>
                <c:pt idx="18">
                  <c:v>8.4852100823523475</c:v>
                </c:pt>
                <c:pt idx="19">
                  <c:v>8.5331375684774038</c:v>
                </c:pt>
              </c:numCache>
            </c:numRef>
          </c:val>
        </c:ser>
        <c:ser>
          <c:idx val="3"/>
          <c:order val="3"/>
          <c:tx>
            <c:strRef>
              <c:f>AL!$A$128</c:f>
              <c:strCache>
                <c:ptCount val="1"/>
                <c:pt idx="0">
                  <c:v>Chile</c:v>
                </c:pt>
              </c:strCache>
            </c:strRef>
          </c:tx>
          <c:cat>
            <c:numRef>
              <c:f>AL!$B$124:$U$124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AL!$B$128:$U$128</c:f>
              <c:numCache>
                <c:formatCode>#,##0.0</c:formatCode>
                <c:ptCount val="20"/>
                <c:pt idx="0">
                  <c:v>1.0206070534092113</c:v>
                </c:pt>
                <c:pt idx="1">
                  <c:v>1.0988829738632364</c:v>
                </c:pt>
                <c:pt idx="2">
                  <c:v>1.1602056473436873</c:v>
                </c:pt>
                <c:pt idx="3">
                  <c:v>1.2332415992175698</c:v>
                </c:pt>
                <c:pt idx="4">
                  <c:v>1.1506159861140426</c:v>
                </c:pt>
                <c:pt idx="5">
                  <c:v>1.2175542435216071</c:v>
                </c:pt>
                <c:pt idx="6">
                  <c:v>1.3459842766702326</c:v>
                </c:pt>
                <c:pt idx="7">
                  <c:v>1.3926355536493489</c:v>
                </c:pt>
                <c:pt idx="8">
                  <c:v>1.4827754755695766</c:v>
                </c:pt>
                <c:pt idx="9">
                  <c:v>1.5572876712006458</c:v>
                </c:pt>
                <c:pt idx="10">
                  <c:v>1.5248847653653566</c:v>
                </c:pt>
                <c:pt idx="11">
                  <c:v>1.5465929540238634</c:v>
                </c:pt>
                <c:pt idx="12">
                  <c:v>1.5540961378481382</c:v>
                </c:pt>
                <c:pt idx="13">
                  <c:v>1.5408175001340898</c:v>
                </c:pt>
                <c:pt idx="14">
                  <c:v>1.3636281483552075</c:v>
                </c:pt>
                <c:pt idx="15">
                  <c:v>1.3998665448615626</c:v>
                </c:pt>
                <c:pt idx="16">
                  <c:v>1.2732348172599208</c:v>
                </c:pt>
                <c:pt idx="17">
                  <c:v>1.2548687686496449</c:v>
                </c:pt>
                <c:pt idx="18">
                  <c:v>1.3787414259640802</c:v>
                </c:pt>
                <c:pt idx="19">
                  <c:v>1.358593717274355</c:v>
                </c:pt>
              </c:numCache>
            </c:numRef>
          </c:val>
        </c:ser>
        <c:ser>
          <c:idx val="4"/>
          <c:order val="4"/>
          <c:tx>
            <c:strRef>
              <c:f>AL!$A$129</c:f>
              <c:strCache>
                <c:ptCount val="1"/>
                <c:pt idx="0">
                  <c:v>Colombia</c:v>
                </c:pt>
              </c:strCache>
            </c:strRef>
          </c:tx>
          <c:cat>
            <c:numRef>
              <c:f>AL!$B$124:$U$124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AL!$B$129:$U$129</c:f>
              <c:numCache>
                <c:formatCode>#,##0.0</c:formatCode>
                <c:ptCount val="20"/>
                <c:pt idx="0">
                  <c:v>1.6667395688742515</c:v>
                </c:pt>
                <c:pt idx="1">
                  <c:v>1.671783547938297</c:v>
                </c:pt>
                <c:pt idx="2">
                  <c:v>1.705568033816945</c:v>
                </c:pt>
                <c:pt idx="3">
                  <c:v>1.7173595586484354</c:v>
                </c:pt>
                <c:pt idx="4">
                  <c:v>1.8853516084513726</c:v>
                </c:pt>
                <c:pt idx="5">
                  <c:v>1.9005652331317855</c:v>
                </c:pt>
                <c:pt idx="6">
                  <c:v>2.0586401605076952</c:v>
                </c:pt>
                <c:pt idx="7">
                  <c:v>2.120190992690504</c:v>
                </c:pt>
                <c:pt idx="8">
                  <c:v>2.2476974882920349</c:v>
                </c:pt>
                <c:pt idx="9">
                  <c:v>2.4253223006939217</c:v>
                </c:pt>
                <c:pt idx="10">
                  <c:v>2.3017374841150717</c:v>
                </c:pt>
                <c:pt idx="11">
                  <c:v>2.2858054956586416</c:v>
                </c:pt>
                <c:pt idx="12">
                  <c:v>2.4145264467661005</c:v>
                </c:pt>
                <c:pt idx="13">
                  <c:v>2.4970115577668035</c:v>
                </c:pt>
                <c:pt idx="14">
                  <c:v>2.5551490772090122</c:v>
                </c:pt>
                <c:pt idx="15">
                  <c:v>2.6061111754606712</c:v>
                </c:pt>
                <c:pt idx="16">
                  <c:v>2.6293828488296378</c:v>
                </c:pt>
                <c:pt idx="17">
                  <c:v>2.6558763682169104</c:v>
                </c:pt>
                <c:pt idx="18">
                  <c:v>2.5109168900993661</c:v>
                </c:pt>
                <c:pt idx="19">
                  <c:v>2.4190400568624515</c:v>
                </c:pt>
              </c:numCache>
            </c:numRef>
          </c:val>
        </c:ser>
        <c:ser>
          <c:idx val="5"/>
          <c:order val="5"/>
          <c:tx>
            <c:strRef>
              <c:f>AL!$A$130</c:f>
              <c:strCache>
                <c:ptCount val="1"/>
                <c:pt idx="0">
                  <c:v>Costa Rica</c:v>
                </c:pt>
              </c:strCache>
            </c:strRef>
          </c:tx>
          <c:cat>
            <c:numRef>
              <c:f>AL!$B$124:$U$124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AL!$B$130:$U$130</c:f>
              <c:numCache>
                <c:formatCode>#,##0.0</c:formatCode>
                <c:ptCount val="20"/>
                <c:pt idx="0">
                  <c:v>0</c:v>
                </c:pt>
                <c:pt idx="1">
                  <c:v>0</c:v>
                </c:pt>
                <c:pt idx="2">
                  <c:v>0</c:v>
                </c:pt>
                <c:pt idx="3">
                  <c:v>0</c:v>
                </c:pt>
                <c:pt idx="4">
                  <c:v>0</c:v>
                </c:pt>
                <c:pt idx="5">
                  <c:v>0</c:v>
                </c:pt>
                <c:pt idx="6">
                  <c:v>0</c:v>
                </c:pt>
                <c:pt idx="7">
                  <c:v>0.41732631403504777</c:v>
                </c:pt>
                <c:pt idx="8">
                  <c:v>0.36398452663289138</c:v>
                </c:pt>
                <c:pt idx="9">
                  <c:v>0.32574276817189607</c:v>
                </c:pt>
                <c:pt idx="10">
                  <c:v>0.3787337452181474</c:v>
                </c:pt>
                <c:pt idx="11">
                  <c:v>0.40832098603142014</c:v>
                </c:pt>
                <c:pt idx="12">
                  <c:v>0.41835972310156588</c:v>
                </c:pt>
                <c:pt idx="13">
                  <c:v>0.44078846566644653</c:v>
                </c:pt>
                <c:pt idx="14">
                  <c:v>0.45398382194984593</c:v>
                </c:pt>
                <c:pt idx="15">
                  <c:v>0.47149606763380325</c:v>
                </c:pt>
                <c:pt idx="16">
                  <c:v>0.52927629214390959</c:v>
                </c:pt>
                <c:pt idx="17">
                  <c:v>0.53213695449675658</c:v>
                </c:pt>
                <c:pt idx="18">
                  <c:v>0.57505567357402132</c:v>
                </c:pt>
                <c:pt idx="19">
                  <c:v>0.61466773581435541</c:v>
                </c:pt>
              </c:numCache>
            </c:numRef>
          </c:val>
        </c:ser>
        <c:ser>
          <c:idx val="6"/>
          <c:order val="6"/>
          <c:tx>
            <c:strRef>
              <c:f>AL!$A$131</c:f>
              <c:strCache>
                <c:ptCount val="1"/>
                <c:pt idx="0">
                  <c:v>Cuba</c:v>
                </c:pt>
              </c:strCache>
            </c:strRef>
          </c:tx>
          <c:cat>
            <c:numRef>
              <c:f>AL!$B$124:$U$124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AL!$B$131:$U$131</c:f>
              <c:numCache>
                <c:formatCode>#,##0.0</c:formatCode>
                <c:ptCount val="20"/>
                <c:pt idx="0">
                  <c:v>0</c:v>
                </c:pt>
                <c:pt idx="1">
                  <c:v>0</c:v>
                </c:pt>
                <c:pt idx="2">
                  <c:v>0</c:v>
                </c:pt>
                <c:pt idx="3">
                  <c:v>0</c:v>
                </c:pt>
                <c:pt idx="4">
                  <c:v>0</c:v>
                </c:pt>
                <c:pt idx="5">
                  <c:v>0</c:v>
                </c:pt>
                <c:pt idx="6">
                  <c:v>0</c:v>
                </c:pt>
                <c:pt idx="7">
                  <c:v>0</c:v>
                </c:pt>
                <c:pt idx="8">
                  <c:v>8.3228645885570831</c:v>
                </c:pt>
                <c:pt idx="9">
                  <c:v>8.5493844336737048</c:v>
                </c:pt>
                <c:pt idx="10">
                  <c:v>9.6645226301635176</c:v>
                </c:pt>
                <c:pt idx="11">
                  <c:v>10.093932277857739</c:v>
                </c:pt>
                <c:pt idx="12">
                  <c:v>10.050460695732424</c:v>
                </c:pt>
                <c:pt idx="13">
                  <c:v>9.7601466250337729</c:v>
                </c:pt>
                <c:pt idx="14">
                  <c:v>12.289610763552599</c:v>
                </c:pt>
                <c:pt idx="15">
                  <c:v>12.367565742264995</c:v>
                </c:pt>
                <c:pt idx="16">
                  <c:v>14.707164931839294</c:v>
                </c:pt>
                <c:pt idx="17">
                  <c:v>16.287395313598484</c:v>
                </c:pt>
                <c:pt idx="18">
                  <c:v>17.860408512317861</c:v>
                </c:pt>
                <c:pt idx="19">
                  <c:v>19.219924661119556</c:v>
                </c:pt>
              </c:numCache>
            </c:numRef>
          </c:val>
        </c:ser>
        <c:ser>
          <c:idx val="7"/>
          <c:order val="7"/>
          <c:tx>
            <c:strRef>
              <c:f>AL!$A$132</c:f>
              <c:strCache>
                <c:ptCount val="1"/>
                <c:pt idx="0">
                  <c:v>Ecuador</c:v>
                </c:pt>
              </c:strCache>
            </c:strRef>
          </c:tx>
          <c:cat>
            <c:numRef>
              <c:f>AL!$B$124:$U$124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AL!$B$132:$U$132</c:f>
              <c:numCache>
                <c:formatCode>#,##0.0</c:formatCode>
                <c:ptCount val="20"/>
                <c:pt idx="0">
                  <c:v>0.2608208258438367</c:v>
                </c:pt>
                <c:pt idx="1">
                  <c:v>0.20970288405800366</c:v>
                </c:pt>
                <c:pt idx="2">
                  <c:v>0.22267385864892389</c:v>
                </c:pt>
                <c:pt idx="3">
                  <c:v>0.23447794218578671</c:v>
                </c:pt>
                <c:pt idx="4">
                  <c:v>0.38334937961654486</c:v>
                </c:pt>
                <c:pt idx="5">
                  <c:v>0.40209012400142541</c:v>
                </c:pt>
                <c:pt idx="6">
                  <c:v>0.37985670433311752</c:v>
                </c:pt>
                <c:pt idx="7">
                  <c:v>0.34295311388090938</c:v>
                </c:pt>
                <c:pt idx="8">
                  <c:v>0.34271321546520384</c:v>
                </c:pt>
                <c:pt idx="9">
                  <c:v>0.29958747399784985</c:v>
                </c:pt>
                <c:pt idx="10">
                  <c:v>0.23002232009171822</c:v>
                </c:pt>
                <c:pt idx="11">
                  <c:v>0.34749341256558286</c:v>
                </c:pt>
                <c:pt idx="12">
                  <c:v>0.42432748031807627</c:v>
                </c:pt>
                <c:pt idx="13">
                  <c:v>0.44401490176212088</c:v>
                </c:pt>
                <c:pt idx="14">
                  <c:v>0.46141609420093155</c:v>
                </c:pt>
                <c:pt idx="15">
                  <c:v>0.40462808848503129</c:v>
                </c:pt>
                <c:pt idx="16">
                  <c:v>0.51761622940783913</c:v>
                </c:pt>
                <c:pt idx="17">
                  <c:v>0.47316268306286269</c:v>
                </c:pt>
                <c:pt idx="18">
                  <c:v>0.40824082032266401</c:v>
                </c:pt>
                <c:pt idx="19">
                  <c:v>0.46987978101699546</c:v>
                </c:pt>
              </c:numCache>
            </c:numRef>
          </c:val>
        </c:ser>
        <c:ser>
          <c:idx val="8"/>
          <c:order val="8"/>
          <c:tx>
            <c:strRef>
              <c:f>AL!$A$137</c:f>
              <c:strCache>
                <c:ptCount val="1"/>
                <c:pt idx="0">
                  <c:v>México</c:v>
                </c:pt>
              </c:strCache>
            </c:strRef>
          </c:tx>
          <c:cat>
            <c:numRef>
              <c:f>AL!$B$124:$U$124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AL!$B$137:$U$137</c:f>
              <c:numCache>
                <c:formatCode>#,##0.0</c:formatCode>
                <c:ptCount val="20"/>
                <c:pt idx="0">
                  <c:v>0.26562265515153805</c:v>
                </c:pt>
                <c:pt idx="1">
                  <c:v>0.33296007726500193</c:v>
                </c:pt>
                <c:pt idx="2">
                  <c:v>0.37545029112291722</c:v>
                </c:pt>
                <c:pt idx="3">
                  <c:v>0.3873401259735012</c:v>
                </c:pt>
                <c:pt idx="4">
                  <c:v>0.38735547843370205</c:v>
                </c:pt>
                <c:pt idx="5">
                  <c:v>0.32637271789678141</c:v>
                </c:pt>
                <c:pt idx="6">
                  <c:v>0.31505591164638147</c:v>
                </c:pt>
                <c:pt idx="7">
                  <c:v>0.36473052274096279</c:v>
                </c:pt>
                <c:pt idx="8">
                  <c:v>0.32296193237019183</c:v>
                </c:pt>
                <c:pt idx="9">
                  <c:v>0.32665658923183433</c:v>
                </c:pt>
                <c:pt idx="10">
                  <c:v>0.34025310621873034</c:v>
                </c:pt>
                <c:pt idx="11">
                  <c:v>0.37967907301020326</c:v>
                </c:pt>
                <c:pt idx="12">
                  <c:v>0.388469025402292</c:v>
                </c:pt>
                <c:pt idx="13">
                  <c:v>0.3770259622172597</c:v>
                </c:pt>
                <c:pt idx="14">
                  <c:v>0.34724276940143867</c:v>
                </c:pt>
                <c:pt idx="15">
                  <c:v>0.37952700780512866</c:v>
                </c:pt>
                <c:pt idx="16">
                  <c:v>0.38082774070553155</c:v>
                </c:pt>
                <c:pt idx="17">
                  <c:v>0.39790002623771425</c:v>
                </c:pt>
                <c:pt idx="18">
                  <c:v>0.40384774727934553</c:v>
                </c:pt>
                <c:pt idx="19">
                  <c:v>0.44461145511602612</c:v>
                </c:pt>
              </c:numCache>
            </c:numRef>
          </c:val>
        </c:ser>
        <c:marker val="1"/>
        <c:axId val="68907776"/>
        <c:axId val="68909312"/>
      </c:lineChart>
      <c:catAx>
        <c:axId val="68907776"/>
        <c:scaling>
          <c:orientation val="minMax"/>
        </c:scaling>
        <c:axPos val="b"/>
        <c:numFmt formatCode="General" sourceLinked="1"/>
        <c:tickLblPos val="nextTo"/>
        <c:crossAx val="68909312"/>
        <c:crosses val="autoZero"/>
        <c:auto val="1"/>
        <c:lblAlgn val="ctr"/>
        <c:lblOffset val="100"/>
      </c:catAx>
      <c:valAx>
        <c:axId val="68909312"/>
        <c:scaling>
          <c:orientation val="minMax"/>
          <c:max val="20"/>
        </c:scaling>
        <c:axPos val="l"/>
        <c:numFmt formatCode="#,##0.0" sourceLinked="1"/>
        <c:tickLblPos val="nextTo"/>
        <c:crossAx val="68907776"/>
        <c:crosses val="autoZero"/>
        <c:crossBetween val="between"/>
      </c:valAx>
      <c:spPr>
        <a:noFill/>
        <a:ln w="25400">
          <a:noFill/>
        </a:ln>
      </c:spPr>
    </c:plotArea>
    <c:legend>
      <c:legendPos val="r"/>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plotArea>
      <c:layout/>
      <c:lineChart>
        <c:grouping val="standard"/>
        <c:ser>
          <c:idx val="0"/>
          <c:order val="0"/>
          <c:tx>
            <c:strRef>
              <c:f>AL!$A$155</c:f>
              <c:strCache>
                <c:ptCount val="1"/>
                <c:pt idx="0">
                  <c:v>Argentina </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AL!$B$155:$U$155</c:f>
              <c:numCache>
                <c:formatCode>#,##0.0</c:formatCode>
                <c:ptCount val="20"/>
                <c:pt idx="0">
                  <c:v>4.1021275883909851</c:v>
                </c:pt>
                <c:pt idx="1">
                  <c:v>5.2144382469777941</c:v>
                </c:pt>
                <c:pt idx="2">
                  <c:v>5.9962281643315203</c:v>
                </c:pt>
                <c:pt idx="3">
                  <c:v>5.8624739529261305</c:v>
                </c:pt>
                <c:pt idx="4">
                  <c:v>5.6781164796905266</c:v>
                </c:pt>
                <c:pt idx="5">
                  <c:v>5.5765449505327576</c:v>
                </c:pt>
                <c:pt idx="6">
                  <c:v>5.7234982594791735</c:v>
                </c:pt>
                <c:pt idx="7">
                  <c:v>5.9567829711482361</c:v>
                </c:pt>
                <c:pt idx="8">
                  <c:v>5.9894959485859145</c:v>
                </c:pt>
                <c:pt idx="9">
                  <c:v>6.2013215224917433</c:v>
                </c:pt>
                <c:pt idx="10">
                  <c:v>6.2886583467116939</c:v>
                </c:pt>
                <c:pt idx="11">
                  <c:v>6.2169474775609679</c:v>
                </c:pt>
                <c:pt idx="12">
                  <c:v>5.5360254029291713</c:v>
                </c:pt>
                <c:pt idx="13">
                  <c:v>5.9745119431845639</c:v>
                </c:pt>
                <c:pt idx="14">
                  <c:v>7.1291110727417504</c:v>
                </c:pt>
                <c:pt idx="15">
                  <c:v>7.3827953791715366</c:v>
                </c:pt>
                <c:pt idx="16">
                  <c:v>7.2763374914897669</c:v>
                </c:pt>
                <c:pt idx="17">
                  <c:v>7.7496245363536467</c:v>
                </c:pt>
                <c:pt idx="18">
                  <c:v>7.5934638668423027</c:v>
                </c:pt>
                <c:pt idx="19">
                  <c:v>7.7308175042669607</c:v>
                </c:pt>
              </c:numCache>
            </c:numRef>
          </c:val>
        </c:ser>
        <c:ser>
          <c:idx val="1"/>
          <c:order val="1"/>
          <c:tx>
            <c:strRef>
              <c:f>AL!$A$156</c:f>
              <c:strCache>
                <c:ptCount val="1"/>
                <c:pt idx="0">
                  <c:v>Bolivia </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AL!$B$156:$U$156</c:f>
              <c:numCache>
                <c:formatCode>#,##0.0</c:formatCode>
                <c:ptCount val="20"/>
                <c:pt idx="0">
                  <c:v>0</c:v>
                </c:pt>
                <c:pt idx="1">
                  <c:v>0</c:v>
                </c:pt>
                <c:pt idx="2">
                  <c:v>0</c:v>
                </c:pt>
                <c:pt idx="3">
                  <c:v>0</c:v>
                </c:pt>
                <c:pt idx="4">
                  <c:v>0</c:v>
                </c:pt>
                <c:pt idx="5">
                  <c:v>2.2622874208586441</c:v>
                </c:pt>
                <c:pt idx="6">
                  <c:v>2.7031183937684005</c:v>
                </c:pt>
                <c:pt idx="7">
                  <c:v>2.9548169167114904</c:v>
                </c:pt>
                <c:pt idx="8">
                  <c:v>3.2520810928040529</c:v>
                </c:pt>
                <c:pt idx="9">
                  <c:v>2.7711918651279674</c:v>
                </c:pt>
                <c:pt idx="10">
                  <c:v>2.7614897740725142</c:v>
                </c:pt>
                <c:pt idx="11">
                  <c:v>3.5695079811447967</c:v>
                </c:pt>
                <c:pt idx="12">
                  <c:v>2.9693028561965473</c:v>
                </c:pt>
                <c:pt idx="13">
                  <c:v>2.9001599733173298</c:v>
                </c:pt>
                <c:pt idx="14">
                  <c:v>3.1105420853629289</c:v>
                </c:pt>
                <c:pt idx="15">
                  <c:v>4.7316065010035233</c:v>
                </c:pt>
                <c:pt idx="16">
                  <c:v>6.641662402976567</c:v>
                </c:pt>
                <c:pt idx="17">
                  <c:v>6.9492183019210145</c:v>
                </c:pt>
                <c:pt idx="18">
                  <c:v>6.2077417542338953</c:v>
                </c:pt>
                <c:pt idx="19">
                  <c:v>5.5724941949733493</c:v>
                </c:pt>
              </c:numCache>
            </c:numRef>
          </c:val>
        </c:ser>
        <c:ser>
          <c:idx val="2"/>
          <c:order val="2"/>
          <c:tx>
            <c:strRef>
              <c:f>AL!$A$157</c:f>
              <c:strCache>
                <c:ptCount val="1"/>
                <c:pt idx="0">
                  <c:v>Brasil </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AL!$B$157:$U$157</c:f>
              <c:numCache>
                <c:formatCode>#,##0.0</c:formatCode>
                <c:ptCount val="20"/>
                <c:pt idx="0">
                  <c:v>0</c:v>
                </c:pt>
                <c:pt idx="1">
                  <c:v>0</c:v>
                </c:pt>
                <c:pt idx="2">
                  <c:v>0</c:v>
                </c:pt>
                <c:pt idx="3">
                  <c:v>0</c:v>
                </c:pt>
                <c:pt idx="4">
                  <c:v>0</c:v>
                </c:pt>
                <c:pt idx="5">
                  <c:v>2.2650910371510777</c:v>
                </c:pt>
                <c:pt idx="6">
                  <c:v>2.234927730351524</c:v>
                </c:pt>
                <c:pt idx="7">
                  <c:v>2.3545896131737418</c:v>
                </c:pt>
                <c:pt idx="8">
                  <c:v>2.6859931538788668</c:v>
                </c:pt>
                <c:pt idx="9">
                  <c:v>2.9430399051028098</c:v>
                </c:pt>
                <c:pt idx="10">
                  <c:v>2.7034638760744132</c:v>
                </c:pt>
                <c:pt idx="11">
                  <c:v>2.9220015458039725</c:v>
                </c:pt>
                <c:pt idx="12">
                  <c:v>2.9379266922186837</c:v>
                </c:pt>
                <c:pt idx="13">
                  <c:v>2.5114321313422527</c:v>
                </c:pt>
                <c:pt idx="14">
                  <c:v>2.8157695300494772</c:v>
                </c:pt>
                <c:pt idx="15">
                  <c:v>3.1715773164454446</c:v>
                </c:pt>
                <c:pt idx="16">
                  <c:v>3.2142595838516965</c:v>
                </c:pt>
                <c:pt idx="17">
                  <c:v>3.0264156797866035</c:v>
                </c:pt>
                <c:pt idx="18">
                  <c:v>3.5651259354936178</c:v>
                </c:pt>
                <c:pt idx="19">
                  <c:v>3.3114869676908953</c:v>
                </c:pt>
              </c:numCache>
            </c:numRef>
          </c:val>
        </c:ser>
        <c:ser>
          <c:idx val="3"/>
          <c:order val="3"/>
          <c:tx>
            <c:strRef>
              <c:f>AL!$A$158</c:f>
              <c:strCache>
                <c:ptCount val="1"/>
                <c:pt idx="0">
                  <c:v>Chile</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AL!$B$158:$U$158</c:f>
              <c:numCache>
                <c:formatCode>#,##0.0</c:formatCode>
                <c:ptCount val="20"/>
                <c:pt idx="0">
                  <c:v>0.68062568885984365</c:v>
                </c:pt>
                <c:pt idx="1">
                  <c:v>0.64959524161641058</c:v>
                </c:pt>
                <c:pt idx="2">
                  <c:v>0.73042774267735311</c:v>
                </c:pt>
                <c:pt idx="3">
                  <c:v>0.77523215648481791</c:v>
                </c:pt>
                <c:pt idx="4">
                  <c:v>0.89419094860230264</c:v>
                </c:pt>
                <c:pt idx="5">
                  <c:v>0.8764425857219883</c:v>
                </c:pt>
                <c:pt idx="6">
                  <c:v>0.93987020033748481</c:v>
                </c:pt>
                <c:pt idx="7">
                  <c:v>1.0538175187101335</c:v>
                </c:pt>
                <c:pt idx="8">
                  <c:v>1.0748062477001228</c:v>
                </c:pt>
                <c:pt idx="9">
                  <c:v>1.2518629983850975</c:v>
                </c:pt>
                <c:pt idx="10">
                  <c:v>1.2713240063271498</c:v>
                </c:pt>
                <c:pt idx="11">
                  <c:v>1.2388282635311778</c:v>
                </c:pt>
                <c:pt idx="12">
                  <c:v>1.25248561102617</c:v>
                </c:pt>
                <c:pt idx="13">
                  <c:v>1.1246722354881873</c:v>
                </c:pt>
                <c:pt idx="14">
                  <c:v>0.98045714420232699</c:v>
                </c:pt>
                <c:pt idx="15">
                  <c:v>0.90847623542342759</c:v>
                </c:pt>
                <c:pt idx="16">
                  <c:v>0.80654676768601841</c:v>
                </c:pt>
                <c:pt idx="17">
                  <c:v>0.8445170761506906</c:v>
                </c:pt>
                <c:pt idx="18">
                  <c:v>1.0378538540135807</c:v>
                </c:pt>
                <c:pt idx="19">
                  <c:v>0.89207973363844961</c:v>
                </c:pt>
              </c:numCache>
            </c:numRef>
          </c:val>
        </c:ser>
        <c:ser>
          <c:idx val="4"/>
          <c:order val="4"/>
          <c:tx>
            <c:strRef>
              <c:f>AL!$A$159</c:f>
              <c:strCache>
                <c:ptCount val="1"/>
                <c:pt idx="0">
                  <c:v>Colombia</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AL!$B$159:$U$159</c:f>
              <c:numCache>
                <c:formatCode>#,##0.0</c:formatCode>
                <c:ptCount val="20"/>
                <c:pt idx="0">
                  <c:v>2.020131757042245</c:v>
                </c:pt>
                <c:pt idx="1">
                  <c:v>1.9547685564277952</c:v>
                </c:pt>
                <c:pt idx="2">
                  <c:v>2.0979684750440377</c:v>
                </c:pt>
                <c:pt idx="3">
                  <c:v>2.2201156852842829</c:v>
                </c:pt>
                <c:pt idx="4">
                  <c:v>2.3453289933784585</c:v>
                </c:pt>
                <c:pt idx="5">
                  <c:v>2.6642179442261678</c:v>
                </c:pt>
                <c:pt idx="6">
                  <c:v>2.9347471882206997</c:v>
                </c:pt>
                <c:pt idx="7">
                  <c:v>2.587856255214247</c:v>
                </c:pt>
                <c:pt idx="8">
                  <c:v>3.1642932197211993</c:v>
                </c:pt>
                <c:pt idx="9">
                  <c:v>3.6934269045086872</c:v>
                </c:pt>
                <c:pt idx="10">
                  <c:v>3.6634348375061752</c:v>
                </c:pt>
                <c:pt idx="11">
                  <c:v>4.159428288119158</c:v>
                </c:pt>
                <c:pt idx="12">
                  <c:v>4.5411892924837867</c:v>
                </c:pt>
                <c:pt idx="13">
                  <c:v>4.8589528260111248</c:v>
                </c:pt>
                <c:pt idx="14">
                  <c:v>4.8328987071178382</c:v>
                </c:pt>
                <c:pt idx="15">
                  <c:v>4.9617282770258342</c:v>
                </c:pt>
                <c:pt idx="16">
                  <c:v>4.8217711824495053</c:v>
                </c:pt>
                <c:pt idx="17">
                  <c:v>4.6617055760986545</c:v>
                </c:pt>
                <c:pt idx="18">
                  <c:v>4.8704374458839332</c:v>
                </c:pt>
                <c:pt idx="19">
                  <c:v>5.187015735407801</c:v>
                </c:pt>
              </c:numCache>
            </c:numRef>
          </c:val>
        </c:ser>
        <c:ser>
          <c:idx val="5"/>
          <c:order val="5"/>
          <c:tx>
            <c:strRef>
              <c:f>AL!$A$160</c:f>
              <c:strCache>
                <c:ptCount val="1"/>
                <c:pt idx="0">
                  <c:v>Costa Rica</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AL!$B$160:$U$160</c:f>
              <c:numCache>
                <c:formatCode>#,##0.0</c:formatCode>
                <c:ptCount val="20"/>
                <c:pt idx="0">
                  <c:v>0</c:v>
                </c:pt>
                <c:pt idx="1">
                  <c:v>0</c:v>
                </c:pt>
                <c:pt idx="2">
                  <c:v>0</c:v>
                </c:pt>
                <c:pt idx="3">
                  <c:v>0</c:v>
                </c:pt>
                <c:pt idx="4">
                  <c:v>0</c:v>
                </c:pt>
                <c:pt idx="5">
                  <c:v>0</c:v>
                </c:pt>
                <c:pt idx="6">
                  <c:v>0</c:v>
                </c:pt>
                <c:pt idx="7">
                  <c:v>3.9269175930994604E-2</c:v>
                </c:pt>
                <c:pt idx="8">
                  <c:v>3.5604095055794788E-2</c:v>
                </c:pt>
                <c:pt idx="9">
                  <c:v>2.3799165511334448E-2</c:v>
                </c:pt>
                <c:pt idx="10">
                  <c:v>3.4029673642230154E-2</c:v>
                </c:pt>
                <c:pt idx="11">
                  <c:v>3.2800998060724E-2</c:v>
                </c:pt>
                <c:pt idx="12">
                  <c:v>-4.2984390708025573E-2</c:v>
                </c:pt>
                <c:pt idx="13">
                  <c:v>5.9150444612410751E-2</c:v>
                </c:pt>
                <c:pt idx="14">
                  <c:v>3.9236929030778515E-3</c:v>
                </c:pt>
                <c:pt idx="15">
                  <c:v>7.5390661716757817E-3</c:v>
                </c:pt>
                <c:pt idx="16">
                  <c:v>2.8160754288178227E-3</c:v>
                </c:pt>
                <c:pt idx="17">
                  <c:v>1.1935846202742689E-2</c:v>
                </c:pt>
                <c:pt idx="18">
                  <c:v>7.0986656713996734E-3</c:v>
                </c:pt>
                <c:pt idx="19">
                  <c:v>-2.5820756390260158E-3</c:v>
                </c:pt>
              </c:numCache>
            </c:numRef>
          </c:val>
        </c:ser>
        <c:ser>
          <c:idx val="6"/>
          <c:order val="6"/>
          <c:tx>
            <c:strRef>
              <c:f>AL!$A$161</c:f>
              <c:strCache>
                <c:ptCount val="1"/>
                <c:pt idx="0">
                  <c:v>Cuba</c:v>
                </c:pt>
              </c:strCache>
            </c:strRef>
          </c:tx>
          <c:spPr>
            <a:ln>
              <a:solidFill>
                <a:srgbClr val="00B0F0"/>
              </a:solidFill>
            </a:ln>
          </c:spPr>
          <c:marker>
            <c:spPr>
              <a:solidFill>
                <a:schemeClr val="tx2">
                  <a:lumMod val="60000"/>
                  <a:lumOff val="40000"/>
                </a:schemeClr>
              </a:solidFill>
            </c:spPr>
          </c:marker>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AL!$B$161:$U$161</c:f>
              <c:numCache>
                <c:formatCode>#,##0.0</c:formatCode>
                <c:ptCount val="20"/>
                <c:pt idx="0">
                  <c:v>0</c:v>
                </c:pt>
                <c:pt idx="1">
                  <c:v>0</c:v>
                </c:pt>
                <c:pt idx="2">
                  <c:v>0</c:v>
                </c:pt>
                <c:pt idx="3">
                  <c:v>0</c:v>
                </c:pt>
                <c:pt idx="4">
                  <c:v>0</c:v>
                </c:pt>
                <c:pt idx="5">
                  <c:v>0</c:v>
                </c:pt>
                <c:pt idx="6">
                  <c:v>0</c:v>
                </c:pt>
                <c:pt idx="7">
                  <c:v>0</c:v>
                </c:pt>
                <c:pt idx="8">
                  <c:v>1.3910296557905857</c:v>
                </c:pt>
                <c:pt idx="9">
                  <c:v>2.4572869898022982</c:v>
                </c:pt>
                <c:pt idx="10">
                  <c:v>2.3948647817466808</c:v>
                </c:pt>
                <c:pt idx="11">
                  <c:v>2.843850213367674</c:v>
                </c:pt>
                <c:pt idx="12">
                  <c:v>4.0785341093463918</c:v>
                </c:pt>
                <c:pt idx="13">
                  <c:v>4.3285581778831288</c:v>
                </c:pt>
                <c:pt idx="14">
                  <c:v>2.5259796351071904</c:v>
                </c:pt>
                <c:pt idx="15">
                  <c:v>5.7100915021644409</c:v>
                </c:pt>
                <c:pt idx="16">
                  <c:v>4.5598468043152653</c:v>
                </c:pt>
                <c:pt idx="17">
                  <c:v>2.2746042905214021</c:v>
                </c:pt>
                <c:pt idx="18">
                  <c:v>1.3281584054205182</c:v>
                </c:pt>
                <c:pt idx="19">
                  <c:v>1.5424238823608749</c:v>
                </c:pt>
              </c:numCache>
            </c:numRef>
          </c:val>
        </c:ser>
        <c:ser>
          <c:idx val="7"/>
          <c:order val="7"/>
          <c:tx>
            <c:strRef>
              <c:f>AL!$A$162</c:f>
              <c:strCache>
                <c:ptCount val="1"/>
                <c:pt idx="0">
                  <c:v>Ecuador</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AL!$B$162:$U$162</c:f>
              <c:numCache>
                <c:formatCode>#,##0.0</c:formatCode>
                <c:ptCount val="20"/>
                <c:pt idx="0">
                  <c:v>0.38380893524409609</c:v>
                </c:pt>
                <c:pt idx="1">
                  <c:v>0.37084499785631447</c:v>
                </c:pt>
                <c:pt idx="2">
                  <c:v>0.42550259264682239</c:v>
                </c:pt>
                <c:pt idx="3">
                  <c:v>0.38903611217141065</c:v>
                </c:pt>
                <c:pt idx="4">
                  <c:v>0.4384162560570633</c:v>
                </c:pt>
                <c:pt idx="5">
                  <c:v>0.60142922484444994</c:v>
                </c:pt>
                <c:pt idx="6">
                  <c:v>0.5547546614315898</c:v>
                </c:pt>
                <c:pt idx="7">
                  <c:v>0.44462449919552499</c:v>
                </c:pt>
                <c:pt idx="8">
                  <c:v>0.5461052160110168</c:v>
                </c:pt>
                <c:pt idx="9">
                  <c:v>0.34390555103961851</c:v>
                </c:pt>
                <c:pt idx="10">
                  <c:v>0.3980023032740837</c:v>
                </c:pt>
                <c:pt idx="11">
                  <c:v>0.74082329959380966</c:v>
                </c:pt>
                <c:pt idx="12">
                  <c:v>0.7115331103123903</c:v>
                </c:pt>
                <c:pt idx="13">
                  <c:v>0.33465204765074907</c:v>
                </c:pt>
                <c:pt idx="14">
                  <c:v>0.39447703875882661</c:v>
                </c:pt>
                <c:pt idx="15">
                  <c:v>0.3409474234526933</c:v>
                </c:pt>
                <c:pt idx="16">
                  <c:v>0.28705429211153027</c:v>
                </c:pt>
                <c:pt idx="17">
                  <c:v>0.24675108751374042</c:v>
                </c:pt>
                <c:pt idx="18">
                  <c:v>0.19619793625441523</c:v>
                </c:pt>
                <c:pt idx="19">
                  <c:v>0.16116229076836558</c:v>
                </c:pt>
              </c:numCache>
            </c:numRef>
          </c:val>
        </c:ser>
        <c:ser>
          <c:idx val="8"/>
          <c:order val="8"/>
          <c:tx>
            <c:strRef>
              <c:f>AL!$A$163</c:f>
              <c:strCache>
                <c:ptCount val="1"/>
                <c:pt idx="0">
                  <c:v>El Salvador</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AL!$B$163:$U$163</c:f>
              <c:numCache>
                <c:formatCode>General</c:formatCode>
                <c:ptCount val="20"/>
              </c:numCache>
            </c:numRef>
          </c:val>
        </c:ser>
        <c:ser>
          <c:idx val="9"/>
          <c:order val="9"/>
          <c:tx>
            <c:strRef>
              <c:f>AL!$A$164</c:f>
              <c:strCache>
                <c:ptCount val="1"/>
                <c:pt idx="0">
                  <c:v>Guatemala</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AL!$B$164:$U$164</c:f>
              <c:numCache>
                <c:formatCode>General</c:formatCode>
                <c:ptCount val="20"/>
              </c:numCache>
            </c:numRef>
          </c:val>
        </c:ser>
        <c:ser>
          <c:idx val="10"/>
          <c:order val="10"/>
          <c:tx>
            <c:strRef>
              <c:f>AL!$A$165</c:f>
              <c:strCache>
                <c:ptCount val="1"/>
                <c:pt idx="0">
                  <c:v>Haití</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AL!$B$165:$U$165</c:f>
              <c:numCache>
                <c:formatCode>General</c:formatCode>
                <c:ptCount val="20"/>
              </c:numCache>
            </c:numRef>
          </c:val>
        </c:ser>
        <c:ser>
          <c:idx val="11"/>
          <c:order val="11"/>
          <c:tx>
            <c:strRef>
              <c:f>AL!$A$166</c:f>
              <c:strCache>
                <c:ptCount val="1"/>
                <c:pt idx="0">
                  <c:v>Honduras</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AL!$B$166:$U$166</c:f>
              <c:numCache>
                <c:formatCode>General</c:formatCode>
                <c:ptCount val="20"/>
              </c:numCache>
            </c:numRef>
          </c:val>
        </c:ser>
        <c:ser>
          <c:idx val="12"/>
          <c:order val="12"/>
          <c:tx>
            <c:strRef>
              <c:f>AL!$A$167</c:f>
              <c:strCache>
                <c:ptCount val="1"/>
                <c:pt idx="0">
                  <c:v>México</c:v>
                </c:pt>
              </c:strCache>
            </c:strRef>
          </c:tx>
          <c:spPr>
            <a:ln>
              <a:solidFill>
                <a:srgbClr val="FF0000"/>
              </a:solidFill>
            </a:ln>
          </c:spPr>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AL!$B$167:$U$167</c:f>
              <c:numCache>
                <c:formatCode>#,##0.0</c:formatCode>
                <c:ptCount val="20"/>
                <c:pt idx="0">
                  <c:v>2.4560252255631547</c:v>
                </c:pt>
                <c:pt idx="1">
                  <c:v>2.530165644274696</c:v>
                </c:pt>
                <c:pt idx="2">
                  <c:v>2.7280549233424565</c:v>
                </c:pt>
                <c:pt idx="3">
                  <c:v>3.303984298957797</c:v>
                </c:pt>
                <c:pt idx="4">
                  <c:v>3.9169652887870283</c:v>
                </c:pt>
                <c:pt idx="5">
                  <c:v>4.3586157425538463</c:v>
                </c:pt>
                <c:pt idx="6">
                  <c:v>4.2437999981473764</c:v>
                </c:pt>
                <c:pt idx="7">
                  <c:v>4.8560589124141105</c:v>
                </c:pt>
                <c:pt idx="8">
                  <c:v>5.5653478382955077</c:v>
                </c:pt>
                <c:pt idx="9">
                  <c:v>5.9115849082732179</c:v>
                </c:pt>
                <c:pt idx="10">
                  <c:v>6.255937667590187</c:v>
                </c:pt>
                <c:pt idx="11">
                  <c:v>6.8442873459400744</c:v>
                </c:pt>
                <c:pt idx="12">
                  <c:v>6.8132711595484166</c:v>
                </c:pt>
                <c:pt idx="13">
                  <c:v>7.0141532974561773</c:v>
                </c:pt>
                <c:pt idx="14">
                  <c:v>6.8004627938127902</c:v>
                </c:pt>
                <c:pt idx="15">
                  <c:v>7.1098277707311199</c:v>
                </c:pt>
                <c:pt idx="16">
                  <c:v>7.3535931465815567</c:v>
                </c:pt>
                <c:pt idx="17">
                  <c:v>6.987589941083165</c:v>
                </c:pt>
                <c:pt idx="18">
                  <c:v>7.9938378958859344</c:v>
                </c:pt>
                <c:pt idx="19">
                  <c:v>8.4707443504520317</c:v>
                </c:pt>
              </c:numCache>
            </c:numRef>
          </c:val>
        </c:ser>
        <c:ser>
          <c:idx val="13"/>
          <c:order val="13"/>
          <c:tx>
            <c:strRef>
              <c:f>AL!$A$168</c:f>
              <c:strCache>
                <c:ptCount val="1"/>
                <c:pt idx="0">
                  <c:v>Nicaragua</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AL!$B$168:$U$168</c:f>
              <c:numCache>
                <c:formatCode>General</c:formatCode>
                <c:ptCount val="20"/>
              </c:numCache>
            </c:numRef>
          </c:val>
        </c:ser>
        <c:ser>
          <c:idx val="14"/>
          <c:order val="14"/>
          <c:tx>
            <c:strRef>
              <c:f>AL!$A$169</c:f>
              <c:strCache>
                <c:ptCount val="1"/>
                <c:pt idx="0">
                  <c:v>Panamá</c:v>
                </c:pt>
              </c:strCache>
            </c:strRef>
          </c:tx>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AL!$B$169:$U$169</c:f>
              <c:numCache>
                <c:formatCode>General</c:formatCode>
                <c:ptCount val="20"/>
              </c:numCache>
            </c:numRef>
          </c:val>
        </c:ser>
        <c:ser>
          <c:idx val="15"/>
          <c:order val="15"/>
          <c:tx>
            <c:strRef>
              <c:f>AL!$A$170</c:f>
              <c:strCache>
                <c:ptCount val="1"/>
                <c:pt idx="0">
                  <c:v>Paraguay</c:v>
                </c:pt>
              </c:strCache>
            </c:strRef>
          </c:tx>
          <c:spPr>
            <a:ln>
              <a:solidFill>
                <a:srgbClr val="03ED19"/>
              </a:solidFill>
            </a:ln>
          </c:spPr>
          <c:cat>
            <c:numRef>
              <c:f>AL!$B$154:$U$154</c:f>
              <c:numCache>
                <c:formatCode>General</c:formatCode>
                <c:ptCount val="2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numCache>
            </c:numRef>
          </c:cat>
          <c:val>
            <c:numRef>
              <c:f>AL!$B$170:$U$170</c:f>
              <c:numCache>
                <c:formatCode>#,##0.0</c:formatCode>
                <c:ptCount val="20"/>
                <c:pt idx="0">
                  <c:v>0</c:v>
                </c:pt>
                <c:pt idx="1">
                  <c:v>0</c:v>
                </c:pt>
                <c:pt idx="2">
                  <c:v>0</c:v>
                </c:pt>
                <c:pt idx="3">
                  <c:v>0</c:v>
                </c:pt>
                <c:pt idx="4">
                  <c:v>0</c:v>
                </c:pt>
                <c:pt idx="5">
                  <c:v>0.10892883960399581</c:v>
                </c:pt>
                <c:pt idx="6">
                  <c:v>0.14536696332704555</c:v>
                </c:pt>
                <c:pt idx="7">
                  <c:v>0.16991409976910943</c:v>
                </c:pt>
                <c:pt idx="8">
                  <c:v>0.13030905927108793</c:v>
                </c:pt>
                <c:pt idx="9">
                  <c:v>0.24357092461559882</c:v>
                </c:pt>
                <c:pt idx="10">
                  <c:v>0.28561638733876821</c:v>
                </c:pt>
                <c:pt idx="11">
                  <c:v>0.24840691777399421</c:v>
                </c:pt>
                <c:pt idx="12">
                  <c:v>0.1735016663438492</c:v>
                </c:pt>
                <c:pt idx="13">
                  <c:v>0.1662449945305873</c:v>
                </c:pt>
                <c:pt idx="14">
                  <c:v>0.26719234844997319</c:v>
                </c:pt>
                <c:pt idx="15">
                  <c:v>0.30415045862977141</c:v>
                </c:pt>
                <c:pt idx="16">
                  <c:v>0.26390649405730038</c:v>
                </c:pt>
                <c:pt idx="17">
                  <c:v>0.24843240931733052</c:v>
                </c:pt>
                <c:pt idx="18">
                  <c:v>0.40038242981784261</c:v>
                </c:pt>
                <c:pt idx="19">
                  <c:v>0</c:v>
                </c:pt>
              </c:numCache>
            </c:numRef>
          </c:val>
        </c:ser>
        <c:marker val="1"/>
        <c:axId val="81097088"/>
        <c:axId val="81098624"/>
      </c:lineChart>
      <c:catAx>
        <c:axId val="81097088"/>
        <c:scaling>
          <c:orientation val="minMax"/>
        </c:scaling>
        <c:axPos val="b"/>
        <c:numFmt formatCode="General" sourceLinked="1"/>
        <c:tickLblPos val="nextTo"/>
        <c:crossAx val="81098624"/>
        <c:crosses val="autoZero"/>
        <c:auto val="1"/>
        <c:lblAlgn val="ctr"/>
        <c:lblOffset val="100"/>
      </c:catAx>
      <c:valAx>
        <c:axId val="81098624"/>
        <c:scaling>
          <c:orientation val="minMax"/>
          <c:max val="9"/>
          <c:min val="0"/>
        </c:scaling>
        <c:axPos val="l"/>
        <c:numFmt formatCode="#,##0.0" sourceLinked="1"/>
        <c:tickLblPos val="nextTo"/>
        <c:crossAx val="81097088"/>
        <c:crosses val="autoZero"/>
        <c:crossBetween val="between"/>
      </c:valAx>
    </c:plotArea>
    <c:legend>
      <c:legendPos val="r"/>
      <c:layout/>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6.5365122042671503E-2"/>
          <c:y val="2.8143269163597887E-2"/>
          <c:w val="0.91214744498401112"/>
          <c:h val="0.74598026007205376"/>
        </c:manualLayout>
      </c:layout>
      <c:barChart>
        <c:barDir val="col"/>
        <c:grouping val="clustered"/>
        <c:ser>
          <c:idx val="0"/>
          <c:order val="0"/>
          <c:cat>
            <c:strRef>
              <c:f>Sheet5!$B$8:$B$15</c:f>
              <c:strCache>
                <c:ptCount val="8"/>
                <c:pt idx="0">
                  <c:v>La necesidad de una politica pro descentralización más decidida y eficiente</c:v>
                </c:pt>
                <c:pt idx="1">
                  <c:v>Mecanismos y montos de financiamiento significativamente superiores a los actuales</c:v>
                </c:pt>
                <c:pt idx="2">
                  <c:v>Instituciones públicas de asesoría, emprendimiento y financiamiento mejor coordinadas territorialmente</c:v>
                </c:pt>
                <c:pt idx="3">
                  <c:v>Mejorar la asociación productiva eficientes entre agentes públicos y privados</c:v>
                </c:pt>
                <c:pt idx="4">
                  <c:v>Una focalización productiva hacia sectores de micro y pequeña empresa</c:v>
                </c:pt>
                <c:pt idx="5">
                  <c:v>Una mejor participación de la población y organizaciones de la ciudadanía</c:v>
                </c:pt>
                <c:pt idx="6">
                  <c:v>Difundir eficazmente buenas experiencias de innovación productiva que pudieran replicarse</c:v>
                </c:pt>
                <c:pt idx="7">
                  <c:v>Mejorar las franquicias tributarias, de capacitación y de garantías crediticias</c:v>
                </c:pt>
              </c:strCache>
            </c:strRef>
          </c:cat>
          <c:val>
            <c:numRef>
              <c:f>Sheet5!$C$8:$C$15</c:f>
              <c:numCache>
                <c:formatCode>0.00%</c:formatCode>
                <c:ptCount val="8"/>
                <c:pt idx="0">
                  <c:v>0.79768339768339824</c:v>
                </c:pt>
                <c:pt idx="1">
                  <c:v>0.77674418604651241</c:v>
                </c:pt>
                <c:pt idx="2">
                  <c:v>0.81749049429657883</c:v>
                </c:pt>
                <c:pt idx="3">
                  <c:v>0.81254752851711076</c:v>
                </c:pt>
                <c:pt idx="4">
                  <c:v>0.80881226053639954</c:v>
                </c:pt>
                <c:pt idx="5">
                  <c:v>0.7877394636015338</c:v>
                </c:pt>
                <c:pt idx="6">
                  <c:v>0.79885496183206139</c:v>
                </c:pt>
                <c:pt idx="7">
                  <c:v>0.7624031007751948</c:v>
                </c:pt>
              </c:numCache>
            </c:numRef>
          </c:val>
        </c:ser>
        <c:axId val="81129856"/>
        <c:axId val="81131392"/>
      </c:barChart>
      <c:catAx>
        <c:axId val="81129856"/>
        <c:scaling>
          <c:orientation val="minMax"/>
        </c:scaling>
        <c:axPos val="b"/>
        <c:tickLblPos val="nextTo"/>
        <c:txPr>
          <a:bodyPr/>
          <a:lstStyle/>
          <a:p>
            <a:pPr>
              <a:defRPr sz="900"/>
            </a:pPr>
            <a:endParaRPr lang="en-US"/>
          </a:p>
        </c:txPr>
        <c:crossAx val="81131392"/>
        <c:crosses val="autoZero"/>
        <c:auto val="1"/>
        <c:lblAlgn val="ctr"/>
        <c:lblOffset val="100"/>
      </c:catAx>
      <c:valAx>
        <c:axId val="81131392"/>
        <c:scaling>
          <c:orientation val="minMax"/>
        </c:scaling>
        <c:axPos val="l"/>
        <c:numFmt formatCode="0.00%" sourceLinked="1"/>
        <c:tickLblPos val="nextTo"/>
        <c:crossAx val="81129856"/>
        <c:crosses val="autoZero"/>
        <c:crossBetween val="between"/>
      </c:valAx>
      <c:spPr>
        <a:noFill/>
        <a:ln w="25400">
          <a:noFill/>
        </a:ln>
      </c:spPr>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7.4063380966268133E-2"/>
          <c:y val="4.579002624671917E-2"/>
          <c:w val="0.91321802852118372"/>
          <c:h val="0.72462487381385066"/>
        </c:manualLayout>
      </c:layout>
      <c:barChart>
        <c:barDir val="col"/>
        <c:grouping val="clustered"/>
        <c:ser>
          <c:idx val="0"/>
          <c:order val="0"/>
          <c:tx>
            <c:strRef>
              <c:f>Sheet4!$B$56</c:f>
              <c:strCache>
                <c:ptCount val="1"/>
                <c:pt idx="0">
                  <c:v>Modernización institucional</c:v>
                </c:pt>
              </c:strCache>
            </c:strRef>
          </c:tx>
          <c:spPr>
            <a:solidFill>
              <a:srgbClr val="FF9900"/>
            </a:solidFill>
          </c:spPr>
          <c:cat>
            <c:strRef>
              <c:f>Sheet4!$A$57:$A$65</c:f>
              <c:strCache>
                <c:ptCount val="9"/>
                <c:pt idx="0">
                  <c:v>Bolivia</c:v>
                </c:pt>
                <c:pt idx="1">
                  <c:v>Brasil</c:v>
                </c:pt>
                <c:pt idx="2">
                  <c:v>Chile</c:v>
                </c:pt>
                <c:pt idx="3">
                  <c:v>Colombia</c:v>
                </c:pt>
                <c:pt idx="4">
                  <c:v>Costa Rica</c:v>
                </c:pt>
                <c:pt idx="5">
                  <c:v>Guatemala</c:v>
                </c:pt>
                <c:pt idx="6">
                  <c:v>Mexico</c:v>
                </c:pt>
                <c:pt idx="7">
                  <c:v>Paraguay</c:v>
                </c:pt>
                <c:pt idx="8">
                  <c:v>Peru</c:v>
                </c:pt>
              </c:strCache>
            </c:strRef>
          </c:cat>
          <c:val>
            <c:numRef>
              <c:f>Sheet4!$B$57:$B$65</c:f>
              <c:numCache>
                <c:formatCode>0.0%</c:formatCode>
                <c:ptCount val="9"/>
                <c:pt idx="0" formatCode="0%">
                  <c:v>6.228373702422161E-2</c:v>
                </c:pt>
                <c:pt idx="1">
                  <c:v>0.24913494809688591</c:v>
                </c:pt>
                <c:pt idx="2">
                  <c:v>0.20761245674740525</c:v>
                </c:pt>
                <c:pt idx="3">
                  <c:v>6.5743944636678223E-2</c:v>
                </c:pt>
                <c:pt idx="4">
                  <c:v>5.5363321799308043E-2</c:v>
                </c:pt>
                <c:pt idx="5">
                  <c:v>8.3044982698962155E-2</c:v>
                </c:pt>
                <c:pt idx="6">
                  <c:v>4.8442906574394456E-2</c:v>
                </c:pt>
                <c:pt idx="7">
                  <c:v>6.5743944636678223E-2</c:v>
                </c:pt>
                <c:pt idx="8">
                  <c:v>7.2664359861591712E-2</c:v>
                </c:pt>
              </c:numCache>
            </c:numRef>
          </c:val>
        </c:ser>
        <c:ser>
          <c:idx val="1"/>
          <c:order val="1"/>
          <c:tx>
            <c:strRef>
              <c:f>Sheet4!$C$56</c:f>
              <c:strCache>
                <c:ptCount val="1"/>
                <c:pt idx="0">
                  <c:v>Activación de desarrollos regionales y locales</c:v>
                </c:pt>
              </c:strCache>
            </c:strRef>
          </c:tx>
          <c:spPr>
            <a:solidFill>
              <a:srgbClr val="FF0000"/>
            </a:solidFill>
          </c:spPr>
          <c:cat>
            <c:strRef>
              <c:f>Sheet4!$A$57:$A$65</c:f>
              <c:strCache>
                <c:ptCount val="9"/>
                <c:pt idx="0">
                  <c:v>Bolivia</c:v>
                </c:pt>
                <c:pt idx="1">
                  <c:v>Brasil</c:v>
                </c:pt>
                <c:pt idx="2">
                  <c:v>Chile</c:v>
                </c:pt>
                <c:pt idx="3">
                  <c:v>Colombia</c:v>
                </c:pt>
                <c:pt idx="4">
                  <c:v>Costa Rica</c:v>
                </c:pt>
                <c:pt idx="5">
                  <c:v>Guatemala</c:v>
                </c:pt>
                <c:pt idx="6">
                  <c:v>Mexico</c:v>
                </c:pt>
                <c:pt idx="7">
                  <c:v>Paraguay</c:v>
                </c:pt>
                <c:pt idx="8">
                  <c:v>Peru</c:v>
                </c:pt>
              </c:strCache>
            </c:strRef>
          </c:cat>
          <c:val>
            <c:numRef>
              <c:f>Sheet4!$C$57:$C$65</c:f>
              <c:numCache>
                <c:formatCode>0.0%</c:formatCode>
                <c:ptCount val="9"/>
                <c:pt idx="0">
                  <c:v>6.2937062937062943E-2</c:v>
                </c:pt>
                <c:pt idx="1">
                  <c:v>0.25174825174825177</c:v>
                </c:pt>
                <c:pt idx="2">
                  <c:v>0.2062937062937063</c:v>
                </c:pt>
                <c:pt idx="3">
                  <c:v>6.6433566433566432E-2</c:v>
                </c:pt>
                <c:pt idx="4">
                  <c:v>5.5944055944055895E-2</c:v>
                </c:pt>
                <c:pt idx="5">
                  <c:v>8.3916083916084044E-2</c:v>
                </c:pt>
                <c:pt idx="6">
                  <c:v>4.8951048951048973E-2</c:v>
                </c:pt>
                <c:pt idx="7">
                  <c:v>6.2937062937062943E-2</c:v>
                </c:pt>
                <c:pt idx="8">
                  <c:v>6.9930069930069935E-2</c:v>
                </c:pt>
              </c:numCache>
            </c:numRef>
          </c:val>
        </c:ser>
        <c:ser>
          <c:idx val="2"/>
          <c:order val="2"/>
          <c:tx>
            <c:strRef>
              <c:f>Sheet4!$D$56</c:f>
              <c:strCache>
                <c:ptCount val="1"/>
                <c:pt idx="0">
                  <c:v>Mejoramiento de la equidad y la integración social</c:v>
                </c:pt>
              </c:strCache>
            </c:strRef>
          </c:tx>
          <c:cat>
            <c:strRef>
              <c:f>Sheet4!$A$57:$A$65</c:f>
              <c:strCache>
                <c:ptCount val="9"/>
                <c:pt idx="0">
                  <c:v>Bolivia</c:v>
                </c:pt>
                <c:pt idx="1">
                  <c:v>Brasil</c:v>
                </c:pt>
                <c:pt idx="2">
                  <c:v>Chile</c:v>
                </c:pt>
                <c:pt idx="3">
                  <c:v>Colombia</c:v>
                </c:pt>
                <c:pt idx="4">
                  <c:v>Costa Rica</c:v>
                </c:pt>
                <c:pt idx="5">
                  <c:v>Guatemala</c:v>
                </c:pt>
                <c:pt idx="6">
                  <c:v>Mexico</c:v>
                </c:pt>
                <c:pt idx="7">
                  <c:v>Paraguay</c:v>
                </c:pt>
                <c:pt idx="8">
                  <c:v>Peru</c:v>
                </c:pt>
              </c:strCache>
            </c:strRef>
          </c:cat>
          <c:val>
            <c:numRef>
              <c:f>Sheet4!$D$57:$D$65</c:f>
              <c:numCache>
                <c:formatCode>0.0%</c:formatCode>
                <c:ptCount val="9"/>
                <c:pt idx="0">
                  <c:v>5.944055944055944E-2</c:v>
                </c:pt>
                <c:pt idx="1">
                  <c:v>0.25174825174825177</c:v>
                </c:pt>
                <c:pt idx="2">
                  <c:v>0.2062937062937063</c:v>
                </c:pt>
                <c:pt idx="3">
                  <c:v>6.6433566433566432E-2</c:v>
                </c:pt>
                <c:pt idx="4">
                  <c:v>5.2447552447552448E-2</c:v>
                </c:pt>
                <c:pt idx="5">
                  <c:v>8.3916083916084044E-2</c:v>
                </c:pt>
                <c:pt idx="6">
                  <c:v>4.8951048951048973E-2</c:v>
                </c:pt>
                <c:pt idx="7">
                  <c:v>6.6433566433566432E-2</c:v>
                </c:pt>
                <c:pt idx="8">
                  <c:v>7.3426573426573424E-2</c:v>
                </c:pt>
              </c:numCache>
            </c:numRef>
          </c:val>
        </c:ser>
        <c:ser>
          <c:idx val="3"/>
          <c:order val="3"/>
          <c:tx>
            <c:strRef>
              <c:f>Sheet4!$E$56</c:f>
              <c:strCache>
                <c:ptCount val="1"/>
                <c:pt idx="0">
                  <c:v>Favorecedor de la gestión social y la participación ciudadana</c:v>
                </c:pt>
              </c:strCache>
            </c:strRef>
          </c:tx>
          <c:spPr>
            <a:solidFill>
              <a:schemeClr val="accent3">
                <a:lumMod val="50000"/>
              </a:schemeClr>
            </a:solidFill>
          </c:spPr>
          <c:cat>
            <c:strRef>
              <c:f>Sheet4!$A$57:$A$65</c:f>
              <c:strCache>
                <c:ptCount val="9"/>
                <c:pt idx="0">
                  <c:v>Bolivia</c:v>
                </c:pt>
                <c:pt idx="1">
                  <c:v>Brasil</c:v>
                </c:pt>
                <c:pt idx="2">
                  <c:v>Chile</c:v>
                </c:pt>
                <c:pt idx="3">
                  <c:v>Colombia</c:v>
                </c:pt>
                <c:pt idx="4">
                  <c:v>Costa Rica</c:v>
                </c:pt>
                <c:pt idx="5">
                  <c:v>Guatemala</c:v>
                </c:pt>
                <c:pt idx="6">
                  <c:v>Mexico</c:v>
                </c:pt>
                <c:pt idx="7">
                  <c:v>Paraguay</c:v>
                </c:pt>
                <c:pt idx="8">
                  <c:v>Peru</c:v>
                </c:pt>
              </c:strCache>
            </c:strRef>
          </c:cat>
          <c:val>
            <c:numRef>
              <c:f>Sheet4!$E$57:$E$65</c:f>
              <c:numCache>
                <c:formatCode>0.0%</c:formatCode>
                <c:ptCount val="9"/>
                <c:pt idx="0">
                  <c:v>6.2717770034843426E-2</c:v>
                </c:pt>
                <c:pt idx="1">
                  <c:v>0.25087108013937282</c:v>
                </c:pt>
                <c:pt idx="2">
                  <c:v>0.20557491289198609</c:v>
                </c:pt>
                <c:pt idx="3">
                  <c:v>6.6202090592334492E-2</c:v>
                </c:pt>
                <c:pt idx="4">
                  <c:v>5.5749128919860627E-2</c:v>
                </c:pt>
                <c:pt idx="5">
                  <c:v>8.0139372822299812E-2</c:v>
                </c:pt>
                <c:pt idx="6">
                  <c:v>4.8780487804878196E-2</c:v>
                </c:pt>
                <c:pt idx="7">
                  <c:v>6.6202090592334492E-2</c:v>
                </c:pt>
                <c:pt idx="8">
                  <c:v>7.3170731707317069E-2</c:v>
                </c:pt>
              </c:numCache>
            </c:numRef>
          </c:val>
        </c:ser>
        <c:axId val="81300864"/>
        <c:axId val="81302656"/>
      </c:barChart>
      <c:catAx>
        <c:axId val="81300864"/>
        <c:scaling>
          <c:orientation val="minMax"/>
        </c:scaling>
        <c:axPos val="b"/>
        <c:tickLblPos val="nextTo"/>
        <c:crossAx val="81302656"/>
        <c:crosses val="autoZero"/>
        <c:auto val="1"/>
        <c:lblAlgn val="ctr"/>
        <c:lblOffset val="100"/>
      </c:catAx>
      <c:valAx>
        <c:axId val="81302656"/>
        <c:scaling>
          <c:orientation val="minMax"/>
        </c:scaling>
        <c:axPos val="l"/>
        <c:majorGridlines/>
        <c:numFmt formatCode="0%" sourceLinked="1"/>
        <c:tickLblPos val="nextTo"/>
        <c:crossAx val="81300864"/>
        <c:crosses val="autoZero"/>
        <c:crossBetween val="between"/>
      </c:valAx>
    </c:plotArea>
    <c:legend>
      <c:legendPos val="r"/>
      <c:layout>
        <c:manualLayout>
          <c:xMode val="edge"/>
          <c:yMode val="edge"/>
          <c:x val="1.9354114240874534E-2"/>
          <c:y val="0.87645649101554612"/>
          <c:w val="0.97099749684067294"/>
          <c:h val="0.12093761356753482"/>
        </c:manualLayout>
      </c:layout>
      <c:txPr>
        <a:bodyPr/>
        <a:lstStyle/>
        <a:p>
          <a:pPr>
            <a:defRPr sz="1050" b="1"/>
          </a:pPr>
          <a:endParaRPr lang="en-US"/>
        </a:p>
      </c:txPr>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s-CL"/>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ED5D401-7EBD-4483-8F4A-7472614B114D}" type="datetimeFigureOut">
              <a:rPr lang="es-CL" smtClean="0"/>
              <a:pPr/>
              <a:t>01-06-2012</a:t>
            </a:fld>
            <a:endParaRPr lang="es-CL"/>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s-CL"/>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4B13B5A-62DD-4A4B-9C36-A8728D65A10E}" type="slidenum">
              <a:rPr lang="es-CL" smtClean="0"/>
              <a:pPr/>
              <a:t>‹Nº›</a:t>
            </a:fld>
            <a:endParaRPr lang="es-CL"/>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19" name="Footer Placeholder 18"/>
          <p:cNvSpPr>
            <a:spLocks noGrp="1"/>
          </p:cNvSpPr>
          <p:nvPr>
            <p:ph type="ftr" sz="quarter" idx="11"/>
          </p:nvPr>
        </p:nvSpPr>
        <p:spPr/>
        <p:txBody>
          <a:bodyPr/>
          <a:lstStyle/>
          <a:p>
            <a:endParaRPr lang="es-CL"/>
          </a:p>
        </p:txBody>
      </p:sp>
      <p:sp>
        <p:nvSpPr>
          <p:cNvPr id="27" name="Slide Number Placeholder 26"/>
          <p:cNvSpPr>
            <a:spLocks noGrp="1"/>
          </p:cNvSpPr>
          <p:nvPr>
            <p:ph type="sldNum" sz="quarter" idx="12"/>
          </p:nvPr>
        </p:nvSpPr>
        <p:spPr/>
        <p:txBody>
          <a:bodyPr/>
          <a:lstStyle/>
          <a:p>
            <a:fld id="{131B952B-80A2-4F13-887F-D69D1BC4FC74}" type="slidenum">
              <a:rPr lang="es-CL" smtClean="0"/>
              <a:pPr/>
              <a:t>‹Nº›</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131B952B-80A2-4F13-887F-D69D1BC4FC74}"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131B952B-80A2-4F13-887F-D69D1BC4FC74}"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131B952B-80A2-4F13-887F-D69D1BC4FC74}"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131B952B-80A2-4F13-887F-D69D1BC4FC74}" type="slidenum">
              <a:rPr lang="es-CL" smtClean="0"/>
              <a:pPr/>
              <a:t>‹Nº›</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131B952B-80A2-4F13-887F-D69D1BC4FC74}"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131B952B-80A2-4F13-887F-D69D1BC4FC74}"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131B952B-80A2-4F13-887F-D69D1BC4FC74}"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131B952B-80A2-4F13-887F-D69D1BC4FC74}"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131B952B-80A2-4F13-887F-D69D1BC4FC74}"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D876963-B10F-449D-90DC-E5050F78E391}" type="datetimeFigureOut">
              <a:rPr lang="es-CL" smtClean="0"/>
              <a:pPr/>
              <a:t>01-06-2012</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a:xfrm>
            <a:off x="8077200" y="6356350"/>
            <a:ext cx="609600" cy="365125"/>
          </a:xfrm>
        </p:spPr>
        <p:txBody>
          <a:bodyPr/>
          <a:lstStyle/>
          <a:p>
            <a:fld id="{131B952B-80A2-4F13-887F-D69D1BC4FC74}" type="slidenum">
              <a:rPr lang="es-CL" smtClean="0"/>
              <a:pPr/>
              <a:t>‹Nº›</a:t>
            </a:fld>
            <a:endParaRPr lang="es-CL"/>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D876963-B10F-449D-90DC-E5050F78E391}" type="datetimeFigureOut">
              <a:rPr lang="es-CL" smtClean="0"/>
              <a:pPr/>
              <a:t>01-06-2012</a:t>
            </a:fld>
            <a:endParaRPr lang="es-CL"/>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CL"/>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31B952B-80A2-4F13-887F-D69D1BC4FC74}" type="slidenum">
              <a:rPr lang="es-CL" smtClean="0"/>
              <a:pPr/>
              <a:t>‹Nº›</a:t>
            </a:fld>
            <a:endParaRPr lang="es-CL"/>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851648" cy="1828800"/>
          </a:xfrm>
        </p:spPr>
        <p:txBody>
          <a:bodyPr>
            <a:normAutofit fontScale="90000"/>
          </a:bodyPr>
          <a:lstStyle/>
          <a:p>
            <a:r>
              <a:rPr lang="es-CL" dirty="0" smtClean="0"/>
              <a:t>Descentralización </a:t>
            </a:r>
            <a:br>
              <a:rPr lang="es-CL" dirty="0" smtClean="0"/>
            </a:br>
            <a:r>
              <a:rPr lang="es-CL" dirty="0" smtClean="0"/>
              <a:t>en América Latina y desarrollo territorial</a:t>
            </a:r>
            <a:endParaRPr lang="es-CL" dirty="0"/>
          </a:p>
        </p:txBody>
      </p:sp>
      <p:sp>
        <p:nvSpPr>
          <p:cNvPr id="3" name="Subtitle 2"/>
          <p:cNvSpPr>
            <a:spLocks noGrp="1"/>
          </p:cNvSpPr>
          <p:nvPr>
            <p:ph type="subTitle" idx="1"/>
          </p:nvPr>
        </p:nvSpPr>
        <p:spPr>
          <a:xfrm>
            <a:off x="533400" y="3962400"/>
            <a:ext cx="7854696" cy="1752600"/>
          </a:xfrm>
        </p:spPr>
        <p:txBody>
          <a:bodyPr/>
          <a:lstStyle/>
          <a:p>
            <a:r>
              <a:rPr lang="es-CL" dirty="0" smtClean="0"/>
              <a:t>Carlos Sandoval</a:t>
            </a:r>
          </a:p>
          <a:p>
            <a:r>
              <a:rPr lang="es-CL" dirty="0" smtClean="0"/>
              <a:t>ILPES CEPAL</a:t>
            </a:r>
            <a:endParaRPr lang="es-CL" dirty="0"/>
          </a:p>
        </p:txBody>
      </p:sp>
      <p:pic>
        <p:nvPicPr>
          <p:cNvPr id="4" name="Picture 4" descr="LogolILPESespanol nuevo"/>
          <p:cNvPicPr>
            <a:picLocks noChangeAspect="1" noChangeArrowheads="1"/>
          </p:cNvPicPr>
          <p:nvPr/>
        </p:nvPicPr>
        <p:blipFill>
          <a:blip r:embed="rId2" cstate="print"/>
          <a:srcRect r="2908"/>
          <a:stretch>
            <a:fillRect/>
          </a:stretch>
        </p:blipFill>
        <p:spPr bwMode="auto">
          <a:xfrm>
            <a:off x="1066800" y="1371600"/>
            <a:ext cx="1219200"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304800" y="1676400"/>
          <a:ext cx="8839200" cy="4724400"/>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txBox="1">
            <a:spLocks/>
          </p:cNvSpPr>
          <p:nvPr/>
        </p:nvSpPr>
        <p:spPr>
          <a:xfrm>
            <a:off x="228600" y="6477000"/>
            <a:ext cx="2819400" cy="381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CL" sz="1200" b="0" i="0" u="none" strike="noStrike" kern="1200" cap="none" spc="0" normalizeH="0" baseline="0" noProof="0" dirty="0" smtClean="0">
                <a:ln>
                  <a:noFill/>
                </a:ln>
                <a:solidFill>
                  <a:schemeClr val="tx1"/>
                </a:solidFill>
                <a:effectLst/>
                <a:uLnTx/>
                <a:uFillTx/>
                <a:latin typeface="+mj-lt"/>
                <a:ea typeface="+mj-ea"/>
                <a:cs typeface="+mj-cs"/>
              </a:rPr>
              <a:t>Fuente: </a:t>
            </a:r>
            <a:r>
              <a:rPr kumimoji="0" lang="es-CL" sz="1200" b="0" i="0" u="none" strike="noStrike" kern="1200" cap="none" spc="0" normalizeH="0" baseline="0" noProof="0" dirty="0" err="1" smtClean="0">
                <a:ln>
                  <a:noFill/>
                </a:ln>
                <a:solidFill>
                  <a:schemeClr val="tx1"/>
                </a:solidFill>
                <a:effectLst/>
                <a:uLnTx/>
                <a:uFillTx/>
                <a:latin typeface="+mj-lt"/>
                <a:ea typeface="+mj-ea"/>
                <a:cs typeface="+mj-cs"/>
              </a:rPr>
              <a:t>Latinobarómetro</a:t>
            </a:r>
            <a:r>
              <a:rPr kumimoji="0" lang="es-CL" sz="1200" b="0" i="0" u="none" strike="noStrike" kern="1200" cap="none" spc="0" normalizeH="0" noProof="0" dirty="0" smtClean="0">
                <a:ln>
                  <a:noFill/>
                </a:ln>
                <a:solidFill>
                  <a:schemeClr val="tx1"/>
                </a:solidFill>
                <a:effectLst/>
                <a:uLnTx/>
                <a:uFillTx/>
                <a:latin typeface="+mj-lt"/>
                <a:ea typeface="+mj-ea"/>
                <a:cs typeface="+mj-cs"/>
              </a:rPr>
              <a:t> 2010</a:t>
            </a:r>
            <a:endParaRPr kumimoji="0" lang="es-CL" sz="12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Title 1"/>
          <p:cNvSpPr txBox="1">
            <a:spLocks/>
          </p:cNvSpPr>
          <p:nvPr/>
        </p:nvSpPr>
        <p:spPr>
          <a:xfrm>
            <a:off x="457200" y="304800"/>
            <a:ext cx="8229600" cy="792162"/>
          </a:xfrm>
          <a:prstGeom prst="rect">
            <a:avLst/>
          </a:prstGeom>
        </p:spPr>
        <p:txBody>
          <a:bodyPr vert="horz" lIns="91440" tIns="45720" rIns="91440" bIns="45720" rtlCol="0" anchor="ctr">
            <a:noAutofit/>
          </a:bodyPr>
          <a:lstStyle/>
          <a:p>
            <a:pPr lvl="0" algn="ctr">
              <a:spcBef>
                <a:spcPct val="0"/>
              </a:spcBef>
              <a:defRPr/>
            </a:pPr>
            <a:r>
              <a:rPr lang="es-CL" sz="3200" dirty="0" smtClean="0">
                <a:solidFill>
                  <a:schemeClr val="tx2"/>
                </a:solidFill>
                <a:latin typeface="+mj-lt"/>
                <a:ea typeface="+mj-ea"/>
                <a:cs typeface="+mj-cs"/>
              </a:rPr>
              <a:t>Debilidad Institucional en </a:t>
            </a:r>
            <a:r>
              <a:rPr lang="es-CL" sz="3200" dirty="0" err="1" smtClean="0">
                <a:solidFill>
                  <a:schemeClr val="tx2"/>
                </a:solidFill>
                <a:latin typeface="+mj-lt"/>
                <a:ea typeface="+mj-ea"/>
                <a:cs typeface="+mj-cs"/>
              </a:rPr>
              <a:t>latinoamérica</a:t>
            </a:r>
            <a:r>
              <a:rPr lang="es-CL" sz="3200" dirty="0" smtClean="0">
                <a:solidFill>
                  <a:schemeClr val="tx2"/>
                </a:solidFill>
                <a:latin typeface="+mj-lt"/>
                <a:ea typeface="+mj-ea"/>
                <a:cs typeface="+mj-cs"/>
              </a:rPr>
              <a:t>: Confianza en las instituciones</a:t>
            </a:r>
            <a:endParaRPr lang="es-CL" sz="3200" dirty="0">
              <a:solidFill>
                <a:schemeClr val="tx2"/>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endParaRPr lang="es-CL" dirty="0"/>
          </a:p>
        </p:txBody>
      </p:sp>
      <p:sp>
        <p:nvSpPr>
          <p:cNvPr id="3" name="Content Placeholder 2"/>
          <p:cNvSpPr>
            <a:spLocks noGrp="1"/>
          </p:cNvSpPr>
          <p:nvPr>
            <p:ph idx="1"/>
          </p:nvPr>
        </p:nvSpPr>
        <p:spPr>
          <a:xfrm>
            <a:off x="381000" y="1295400"/>
            <a:ext cx="8305800" cy="4389120"/>
          </a:xfrm>
        </p:spPr>
        <p:txBody>
          <a:bodyPr>
            <a:normAutofit fontScale="77500" lnSpcReduction="20000"/>
          </a:bodyPr>
          <a:lstStyle/>
          <a:p>
            <a:r>
              <a:rPr lang="es-CL" dirty="0" smtClean="0"/>
              <a:t>Perú:</a:t>
            </a:r>
          </a:p>
          <a:p>
            <a:pPr lvl="1" algn="just"/>
            <a:r>
              <a:rPr lang="es-CL" dirty="0" smtClean="0"/>
              <a:t>Canon Minero, gobiernos regionales o locales, dentro del área de influencia directa o indirecta de las actividades extractivas de recursos naturales no renovables, 50% del Impuesto a la Renta.</a:t>
            </a:r>
          </a:p>
          <a:p>
            <a:r>
              <a:rPr lang="es-CL" dirty="0" smtClean="0"/>
              <a:t>Bolivia</a:t>
            </a:r>
          </a:p>
          <a:p>
            <a:r>
              <a:rPr lang="en-US" dirty="0" err="1" smtClean="0"/>
              <a:t>Brasil</a:t>
            </a:r>
            <a:r>
              <a:rPr lang="en-US" dirty="0" smtClean="0"/>
              <a:t>:</a:t>
            </a:r>
          </a:p>
          <a:p>
            <a:pPr lvl="1"/>
            <a:r>
              <a:rPr lang="pt-BR" dirty="0" smtClean="0"/>
              <a:t>Fundo de Desenvolvimento da Amazônia (FDA)</a:t>
            </a:r>
          </a:p>
          <a:p>
            <a:pPr lvl="1"/>
            <a:r>
              <a:rPr lang="pt-BR" dirty="0" smtClean="0"/>
              <a:t>Fundos de Investimentos </a:t>
            </a:r>
            <a:r>
              <a:rPr lang="pt-BR" smtClean="0"/>
              <a:t>da Amazônia (FINAM) </a:t>
            </a:r>
            <a:endParaRPr lang="pt-BR" dirty="0" smtClean="0"/>
          </a:p>
          <a:p>
            <a:pPr lvl="1"/>
            <a:r>
              <a:rPr lang="pt-BR" dirty="0" smtClean="0"/>
              <a:t>Fundo de Desenvolvimento do Nordeste (FDNE)</a:t>
            </a:r>
          </a:p>
          <a:p>
            <a:pPr lvl="1"/>
            <a:r>
              <a:rPr lang="pt-BR" dirty="0" smtClean="0"/>
              <a:t>Fundos de Investimentos do Nordeste  (FINOR)</a:t>
            </a:r>
            <a:r>
              <a:rPr lang="en-US" dirty="0" smtClean="0"/>
              <a:t> </a:t>
            </a:r>
            <a:endParaRPr lang="es-CL" dirty="0" smtClean="0"/>
          </a:p>
          <a:p>
            <a:r>
              <a:rPr lang="es-CL" dirty="0" smtClean="0"/>
              <a:t>Colombia</a:t>
            </a:r>
          </a:p>
          <a:p>
            <a:r>
              <a:rPr lang="es-CL" dirty="0" smtClean="0"/>
              <a:t>Chile</a:t>
            </a:r>
          </a:p>
          <a:p>
            <a:pPr lvl="1"/>
            <a:r>
              <a:rPr lang="en-US" dirty="0" smtClean="0"/>
              <a:t>Royalty </a:t>
            </a:r>
            <a:r>
              <a:rPr lang="en-US" dirty="0" err="1" smtClean="0"/>
              <a:t>minero</a:t>
            </a:r>
            <a:r>
              <a:rPr lang="en-US" dirty="0" smtClean="0"/>
              <a:t>, </a:t>
            </a:r>
            <a:r>
              <a:rPr lang="es-CL" dirty="0" smtClean="0"/>
              <a:t>Fondo de Innovación para la Competitividad</a:t>
            </a:r>
            <a:endParaRPr lang="en-US" dirty="0" smtClean="0"/>
          </a:p>
          <a:p>
            <a:pPr lvl="1"/>
            <a:r>
              <a:rPr lang="en-US" dirty="0" err="1" smtClean="0"/>
              <a:t>Fondo</a:t>
            </a:r>
            <a:r>
              <a:rPr lang="en-US" dirty="0" smtClean="0"/>
              <a:t> </a:t>
            </a:r>
            <a:r>
              <a:rPr lang="en-US" dirty="0" err="1" smtClean="0"/>
              <a:t>comun</a:t>
            </a:r>
            <a:r>
              <a:rPr lang="en-US" dirty="0" smtClean="0"/>
              <a:t> Municipal</a:t>
            </a:r>
          </a:p>
          <a:p>
            <a:pPr lvl="1"/>
            <a:r>
              <a:rPr lang="en-US" dirty="0" err="1" smtClean="0"/>
              <a:t>Fondo</a:t>
            </a:r>
            <a:r>
              <a:rPr lang="en-US" dirty="0" smtClean="0"/>
              <a:t> </a:t>
            </a:r>
            <a:r>
              <a:rPr lang="en-US" dirty="0" err="1" smtClean="0"/>
              <a:t>Nacional</a:t>
            </a:r>
            <a:r>
              <a:rPr lang="en-US" dirty="0" smtClean="0"/>
              <a:t> de </a:t>
            </a:r>
            <a:r>
              <a:rPr lang="en-US" dirty="0" err="1" smtClean="0"/>
              <a:t>Desarrollo</a:t>
            </a:r>
            <a:r>
              <a:rPr lang="en-US" dirty="0" smtClean="0"/>
              <a:t> Regional</a:t>
            </a:r>
          </a:p>
          <a:p>
            <a:endParaRPr lang="es-C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algn="ctr"/>
            <a:r>
              <a:rPr lang="es-CL" sz="4400" dirty="0" smtClean="0"/>
              <a:t>Funciones económicas del Estado</a:t>
            </a:r>
            <a:endParaRPr lang="es-CL" sz="4400" dirty="0"/>
          </a:p>
        </p:txBody>
      </p:sp>
      <p:sp>
        <p:nvSpPr>
          <p:cNvPr id="3" name="Content Placeholder 2"/>
          <p:cNvSpPr>
            <a:spLocks noGrp="1"/>
          </p:cNvSpPr>
          <p:nvPr>
            <p:ph idx="1"/>
          </p:nvPr>
        </p:nvSpPr>
        <p:spPr>
          <a:xfrm>
            <a:off x="457200" y="1676400"/>
            <a:ext cx="8229600" cy="3581400"/>
          </a:xfrm>
        </p:spPr>
        <p:txBody>
          <a:bodyPr>
            <a:noAutofit/>
          </a:bodyPr>
          <a:lstStyle/>
          <a:p>
            <a:pPr algn="just"/>
            <a:r>
              <a:rPr lang="es-CL" sz="2400" dirty="0" smtClean="0"/>
              <a:t>Asignación: ¿Cómo van a proveerse de manera eficiente los bienes públicos por mecanismos diferentes a los provistos por el mercado?</a:t>
            </a:r>
          </a:p>
          <a:p>
            <a:r>
              <a:rPr lang="es-CL" sz="2400" dirty="0" smtClean="0"/>
              <a:t>Estabilización: Mantención de los agregados bajas variaciones.</a:t>
            </a:r>
          </a:p>
          <a:p>
            <a:r>
              <a:rPr lang="es-CL" sz="2400" dirty="0" smtClean="0"/>
              <a:t>Redistribución:</a:t>
            </a:r>
          </a:p>
          <a:p>
            <a:pPr lvl="1"/>
            <a:r>
              <a:rPr lang="es-CL" dirty="0" smtClean="0"/>
              <a:t>La primera distribución natural será donde se presente la dotación inicial de recursos.</a:t>
            </a:r>
          </a:p>
          <a:p>
            <a:pPr lvl="1"/>
            <a:r>
              <a:rPr lang="es-CL" dirty="0" smtClean="0"/>
              <a:t>Distribución secundaria, de acuerdo a otros criterios como uno igualitarista versus uno utilitarista.</a:t>
            </a:r>
          </a:p>
          <a:p>
            <a:pPr lvl="1">
              <a:buNone/>
            </a:pPr>
            <a:endParaRPr lang="es-C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990600"/>
          </a:xfrm>
        </p:spPr>
        <p:txBody>
          <a:bodyPr/>
          <a:lstStyle/>
          <a:p>
            <a:r>
              <a:rPr lang="es-CL" dirty="0" smtClean="0"/>
              <a:t>Primer postulado </a:t>
            </a:r>
            <a:endParaRPr lang="es-CL" dirty="0"/>
          </a:p>
        </p:txBody>
      </p:sp>
      <p:sp>
        <p:nvSpPr>
          <p:cNvPr id="3" name="Content Placeholder 2"/>
          <p:cNvSpPr>
            <a:spLocks noGrp="1"/>
          </p:cNvSpPr>
          <p:nvPr>
            <p:ph idx="1"/>
          </p:nvPr>
        </p:nvSpPr>
        <p:spPr>
          <a:xfrm>
            <a:off x="457200" y="1752600"/>
            <a:ext cx="8229600" cy="4449763"/>
          </a:xfrm>
        </p:spPr>
        <p:txBody>
          <a:bodyPr>
            <a:normAutofit fontScale="92500" lnSpcReduction="10000"/>
          </a:bodyPr>
          <a:lstStyle/>
          <a:p>
            <a:pPr marL="0" indent="0" algn="just"/>
            <a:r>
              <a:rPr lang="es-CL" dirty="0" smtClean="0"/>
              <a:t>La función de asignación puede ser realizada de manera descentralizada, no así la estabilización y redistribución.</a:t>
            </a:r>
          </a:p>
          <a:p>
            <a:pPr marL="0" indent="0" algn="just"/>
            <a:r>
              <a:rPr lang="es-CL" dirty="0" smtClean="0"/>
              <a:t>La descentralización puede producir desigualdades, que afectan la noción de integración, si las condiciones en las cuales se financian los servicios están relacionadas con variables que están desigualmente distribuidas en los territorios.</a:t>
            </a:r>
          </a:p>
          <a:p>
            <a:pPr marL="0" indent="0" algn="just"/>
            <a:r>
              <a:rPr lang="es-CL" dirty="0" smtClean="0"/>
              <a:t>La evidencia muestra que las disparidades pueden aumentar cuando se profundiza la descentralización sin los resguardos necesarios.</a:t>
            </a:r>
          </a:p>
          <a:p>
            <a:pPr marL="0" indent="0" algn="just"/>
            <a:r>
              <a:rPr lang="es-CL" dirty="0" smtClean="0"/>
              <a:t>Estados federales tienen menores impactos en disparidades, riesgo separatista (</a:t>
            </a:r>
            <a:r>
              <a:rPr lang="es-CL" dirty="0" err="1" smtClean="0"/>
              <a:t>Shankar</a:t>
            </a:r>
            <a:r>
              <a:rPr lang="es-CL" dirty="0" smtClean="0"/>
              <a:t> y </a:t>
            </a:r>
            <a:r>
              <a:rPr lang="es-CL" dirty="0" err="1" smtClean="0"/>
              <a:t>Shad</a:t>
            </a:r>
            <a:r>
              <a:rPr lang="es-CL" dirty="0" smtClean="0"/>
              <a:t>, 2001).</a:t>
            </a:r>
          </a:p>
          <a:p>
            <a:pPr algn="just"/>
            <a:endParaRPr lang="es-C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s-CL" dirty="0" smtClean="0"/>
              <a:t>Segundo postulado</a:t>
            </a:r>
            <a:endParaRPr lang="es-CL" dirty="0"/>
          </a:p>
        </p:txBody>
      </p:sp>
      <p:sp>
        <p:nvSpPr>
          <p:cNvPr id="3" name="Content Placeholder 2"/>
          <p:cNvSpPr>
            <a:spLocks noGrp="1"/>
          </p:cNvSpPr>
          <p:nvPr>
            <p:ph idx="1"/>
          </p:nvPr>
        </p:nvSpPr>
        <p:spPr>
          <a:xfrm>
            <a:off x="457200" y="1828800"/>
            <a:ext cx="8229600" cy="4389120"/>
          </a:xfrm>
        </p:spPr>
        <p:txBody>
          <a:bodyPr/>
          <a:lstStyle/>
          <a:p>
            <a:pPr marL="0" indent="0" algn="just">
              <a:buNone/>
            </a:pPr>
            <a:r>
              <a:rPr lang="es-CL" dirty="0" smtClean="0"/>
              <a:t>Las funciones redistribución y estabilización, en la practica también se manifiestan a nivel </a:t>
            </a:r>
            <a:r>
              <a:rPr lang="es-CL" dirty="0" err="1" smtClean="0"/>
              <a:t>subnacional</a:t>
            </a:r>
            <a:r>
              <a:rPr lang="es-CL" dirty="0" smtClean="0"/>
              <a:t>.</a:t>
            </a:r>
          </a:p>
          <a:p>
            <a:pPr marL="0" indent="0" algn="just">
              <a:buNone/>
            </a:pPr>
            <a:endParaRPr lang="es-CL" dirty="0" smtClean="0"/>
          </a:p>
          <a:p>
            <a:pPr marL="0" indent="0" algn="just">
              <a:buNone/>
            </a:pPr>
            <a:r>
              <a:rPr lang="es-CL" dirty="0" smtClean="0"/>
              <a:t>Efectos diferenciados sobre integración :</a:t>
            </a:r>
          </a:p>
          <a:p>
            <a:pPr algn="just"/>
            <a:r>
              <a:rPr lang="es-CL" dirty="0" smtClean="0"/>
              <a:t>Ordenamiento territorial: regulaciones / limites urbano y redistribución.</a:t>
            </a:r>
          </a:p>
          <a:p>
            <a:pPr algn="just"/>
            <a:r>
              <a:rPr lang="es-CL" dirty="0" smtClean="0"/>
              <a:t>Localización de la vivienda social.</a:t>
            </a:r>
          </a:p>
          <a:p>
            <a:pPr algn="just"/>
            <a:r>
              <a:rPr lang="es-CL" dirty="0" smtClean="0"/>
              <a:t>Infraestructura pública. </a:t>
            </a:r>
          </a:p>
          <a:p>
            <a:pPr algn="just"/>
            <a:r>
              <a:rPr lang="es-CL" dirty="0" smtClean="0"/>
              <a:t>Seguridad social.</a:t>
            </a:r>
          </a:p>
          <a:p>
            <a:pPr algn="just"/>
            <a:endParaRPr lang="es-C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s-CL" dirty="0" smtClean="0"/>
              <a:t>Tercer postulado</a:t>
            </a:r>
            <a:endParaRPr lang="es-CL" dirty="0"/>
          </a:p>
        </p:txBody>
      </p:sp>
      <p:sp>
        <p:nvSpPr>
          <p:cNvPr id="3" name="Content Placeholder 2"/>
          <p:cNvSpPr>
            <a:spLocks noGrp="1"/>
          </p:cNvSpPr>
          <p:nvPr>
            <p:ph idx="1"/>
          </p:nvPr>
        </p:nvSpPr>
        <p:spPr>
          <a:xfrm>
            <a:off x="457200" y="1600200"/>
            <a:ext cx="8229600" cy="4541520"/>
          </a:xfrm>
        </p:spPr>
        <p:txBody>
          <a:bodyPr>
            <a:normAutofit fontScale="77500" lnSpcReduction="20000"/>
          </a:bodyPr>
          <a:lstStyle/>
          <a:p>
            <a:pPr marL="0" indent="0" algn="just"/>
            <a:r>
              <a:rPr lang="es-CL" dirty="0" smtClean="0"/>
              <a:t>La descentralización puede generar diferentes efectos considerando capacidades heterogéneas de provisión (financiamiento):</a:t>
            </a:r>
          </a:p>
          <a:p>
            <a:pPr marL="365760" lvl="1" indent="0" algn="just"/>
            <a:r>
              <a:rPr lang="es-CL" dirty="0" smtClean="0"/>
              <a:t>Calidad de servicios provistos</a:t>
            </a:r>
          </a:p>
          <a:p>
            <a:pPr marL="365760" lvl="1" indent="0" algn="just"/>
            <a:r>
              <a:rPr lang="es-CL" dirty="0" smtClean="0"/>
              <a:t>Cobertura de los servicios</a:t>
            </a:r>
          </a:p>
          <a:p>
            <a:pPr marL="365760" lvl="1" indent="0" algn="just"/>
            <a:endParaRPr lang="es-CL" dirty="0" smtClean="0"/>
          </a:p>
          <a:p>
            <a:pPr marL="0" indent="0" algn="just"/>
            <a:r>
              <a:rPr lang="es-CL" dirty="0" smtClean="0"/>
              <a:t>La descentralización puede generar diferentes efectos considerando capacidades heterogéneas de gestión si no están asociadas transferencias vinculadas con esfuerzo local.</a:t>
            </a:r>
          </a:p>
          <a:p>
            <a:pPr marL="0" indent="0" algn="just"/>
            <a:r>
              <a:rPr lang="es-CL" dirty="0" smtClean="0"/>
              <a:t>Sin embargo, tiende a fortalecer el sentido de pertenencia y de compromiso a nivel local (integración </a:t>
            </a:r>
            <a:r>
              <a:rPr lang="es-CL" dirty="0" err="1" smtClean="0"/>
              <a:t>intraterritorial</a:t>
            </a:r>
            <a:r>
              <a:rPr lang="es-CL" dirty="0" smtClean="0"/>
              <a:t>).</a:t>
            </a:r>
          </a:p>
          <a:p>
            <a:pPr marL="0" indent="0" algn="just"/>
            <a:r>
              <a:rPr lang="es-CL" dirty="0" smtClean="0"/>
              <a:t>Enfoque de derechos.</a:t>
            </a:r>
          </a:p>
          <a:p>
            <a:pPr marL="0" indent="0" algn="just"/>
            <a:endParaRPr lang="es-CL" dirty="0" smtClean="0"/>
          </a:p>
          <a:p>
            <a:pPr marL="0" indent="0" algn="just">
              <a:buNone/>
            </a:pPr>
            <a:r>
              <a:rPr lang="es-CL" dirty="0" smtClean="0"/>
              <a:t>La aplicación de un postulado más amplio requiere entender de mejor manera las condiciones propias de cada sociedad para enfrentar estos procesos.</a:t>
            </a:r>
            <a:endParaRPr lang="es-C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2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2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20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CL" dirty="0" smtClean="0"/>
              <a:t>Las cifras de la descentralización</a:t>
            </a:r>
            <a:endParaRPr lang="es-CL" dirty="0"/>
          </a:p>
        </p:txBody>
      </p:sp>
      <p:sp>
        <p:nvSpPr>
          <p:cNvPr id="3" name="Content Placeholder 2"/>
          <p:cNvSpPr>
            <a:spLocks noGrp="1"/>
          </p:cNvSpPr>
          <p:nvPr>
            <p:ph idx="1"/>
          </p:nvPr>
        </p:nvSpPr>
        <p:spPr/>
        <p:txBody>
          <a:bodyPr/>
          <a:lstStyle/>
          <a:p>
            <a:endParaRPr lang="es-CL"/>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Autofit/>
          </a:bodyPr>
          <a:lstStyle/>
          <a:p>
            <a:pPr algn="ctr"/>
            <a:r>
              <a:rPr lang="es-CL" sz="1800" b="1" dirty="0"/>
              <a:t>América Latina: Gobiernos </a:t>
            </a:r>
            <a:r>
              <a:rPr lang="es-CL" sz="1800" b="1" dirty="0" err="1"/>
              <a:t>subnacionales</a:t>
            </a:r>
            <a:r>
              <a:rPr lang="es-CL" sz="1800" dirty="0" smtClean="0"/>
              <a:t> </a:t>
            </a:r>
            <a:r>
              <a:rPr lang="es-CL" sz="1800" b="1" dirty="0"/>
              <a:t>Operaciones de gobierno: Ingresos tributarios propios</a:t>
            </a:r>
            <a:r>
              <a:rPr lang="es-CL" sz="1800" dirty="0" smtClean="0"/>
              <a:t> </a:t>
            </a:r>
            <a:br>
              <a:rPr lang="es-CL" sz="1800" dirty="0" smtClean="0"/>
            </a:br>
            <a:r>
              <a:rPr lang="es-CL" sz="1800" i="1" dirty="0" smtClean="0"/>
              <a:t>(</a:t>
            </a:r>
            <a:r>
              <a:rPr lang="es-CL" sz="1800" i="1" dirty="0"/>
              <a:t>En porcentajes del producto interno bruto)</a:t>
            </a:r>
            <a:r>
              <a:rPr lang="es-CL" sz="1800" dirty="0" smtClean="0"/>
              <a:t> </a:t>
            </a:r>
            <a:endParaRPr lang="es-CL" sz="1800" dirty="0"/>
          </a:p>
        </p:txBody>
      </p:sp>
      <p:graphicFrame>
        <p:nvGraphicFramePr>
          <p:cNvPr id="4" name="Chart 3"/>
          <p:cNvGraphicFramePr/>
          <p:nvPr/>
        </p:nvGraphicFramePr>
        <p:xfrm>
          <a:off x="1066800" y="1447800"/>
          <a:ext cx="7391400" cy="498395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457200" y="1219200"/>
          <a:ext cx="8305800" cy="5486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4"/>
          <p:cNvGraphicFramePr>
            <a:graphicFrameLocks noGrp="1"/>
          </p:cNvGraphicFramePr>
          <p:nvPr/>
        </p:nvGraphicFramePr>
        <p:xfrm>
          <a:off x="914400" y="152400"/>
          <a:ext cx="7239000" cy="640080"/>
        </p:xfrm>
        <a:graphic>
          <a:graphicData uri="http://schemas.openxmlformats.org/drawingml/2006/table">
            <a:tbl>
              <a:tblPr/>
              <a:tblGrid>
                <a:gridCol w="7239000"/>
              </a:tblGrid>
              <a:tr h="142875">
                <a:tc>
                  <a:txBody>
                    <a:bodyPr/>
                    <a:lstStyle/>
                    <a:p>
                      <a:pPr algn="ctr" fontAlgn="b"/>
                      <a:r>
                        <a:rPr lang="es-CL" sz="1400" b="1" i="0" u="none" strike="noStrike">
                          <a:latin typeface="Arial"/>
                        </a:rPr>
                        <a:t>América Latina: Gobiernos subnacionales</a:t>
                      </a:r>
                    </a:p>
                  </a:txBody>
                  <a:tcPr marL="0" marR="0" marT="0" marB="0" anchor="b">
                    <a:lnL>
                      <a:noFill/>
                    </a:lnL>
                    <a:lnR>
                      <a:noFill/>
                    </a:lnR>
                    <a:lnT>
                      <a:noFill/>
                    </a:lnT>
                    <a:lnB>
                      <a:noFill/>
                    </a:lnB>
                  </a:tcPr>
                </a:tc>
              </a:tr>
              <a:tr h="142875">
                <a:tc>
                  <a:txBody>
                    <a:bodyPr/>
                    <a:lstStyle/>
                    <a:p>
                      <a:pPr algn="ctr" fontAlgn="b"/>
                      <a:r>
                        <a:rPr lang="es-CL" sz="1400" b="1" i="0" u="none" strike="noStrike">
                          <a:latin typeface="Arial"/>
                        </a:rPr>
                        <a:t>Operaciones de gobierno: Ingresos por tranferencias corrientes</a:t>
                      </a:r>
                    </a:p>
                  </a:txBody>
                  <a:tcPr marL="0" marR="0" marT="0" marB="0" anchor="b">
                    <a:lnL>
                      <a:noFill/>
                    </a:lnL>
                    <a:lnR>
                      <a:noFill/>
                    </a:lnR>
                    <a:lnT>
                      <a:noFill/>
                    </a:lnT>
                    <a:lnB>
                      <a:noFill/>
                    </a:lnB>
                  </a:tcPr>
                </a:tc>
              </a:tr>
              <a:tr h="142875">
                <a:tc>
                  <a:txBody>
                    <a:bodyPr/>
                    <a:lstStyle/>
                    <a:p>
                      <a:pPr algn="ctr" fontAlgn="b"/>
                      <a:r>
                        <a:rPr lang="es-CL" sz="1400" b="0" i="1" u="none" strike="noStrike" dirty="0">
                          <a:latin typeface="Arial"/>
                        </a:rPr>
                        <a:t>(En porcentajes del producto interno bruto)</a:t>
                      </a:r>
                    </a:p>
                  </a:txBody>
                  <a:tcPr marL="0" marR="0"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normAutofit fontScale="90000"/>
          </a:bodyPr>
          <a:lstStyle/>
          <a:p>
            <a:pPr algn="ctr"/>
            <a:r>
              <a:rPr lang="es-CL" dirty="0" smtClean="0"/>
              <a:t>Proyecto descentralización de servicios esenciales GIZ CEPAL </a:t>
            </a:r>
            <a:endParaRPr lang="es-C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43000"/>
            <a:ext cx="8229600" cy="4389120"/>
          </a:xfrm>
        </p:spPr>
        <p:txBody>
          <a:bodyPr>
            <a:normAutofit lnSpcReduction="10000"/>
          </a:bodyPr>
          <a:lstStyle/>
          <a:p>
            <a:pPr>
              <a:buNone/>
            </a:pPr>
            <a:r>
              <a:rPr lang="es-CL" dirty="0" smtClean="0"/>
              <a:t>Existe consenso en los positivos factores económicos que genera la descentralización</a:t>
            </a:r>
          </a:p>
          <a:p>
            <a:endParaRPr lang="es-CL" dirty="0" smtClean="0"/>
          </a:p>
          <a:p>
            <a:r>
              <a:rPr lang="es-CL" dirty="0" smtClean="0"/>
              <a:t>Gobierno descentralizado tiene  una mayor capacidad para hacer coincidir preferencias con la oferta pública.</a:t>
            </a:r>
          </a:p>
          <a:p>
            <a:r>
              <a:rPr lang="es-CL" dirty="0" smtClean="0"/>
              <a:t>Utilizar recursos no usados y la competencias entre jurisdicción.</a:t>
            </a:r>
          </a:p>
          <a:p>
            <a:endParaRPr lang="en-US" dirty="0" smtClean="0"/>
          </a:p>
          <a:p>
            <a:r>
              <a:rPr lang="en-US" dirty="0" smtClean="0"/>
              <a:t>Sin embargo, </a:t>
            </a:r>
            <a:r>
              <a:rPr lang="en-US" dirty="0" err="1" smtClean="0"/>
              <a:t>restringe</a:t>
            </a:r>
            <a:r>
              <a:rPr lang="en-US" dirty="0" smtClean="0"/>
              <a:t> la </a:t>
            </a:r>
            <a:r>
              <a:rPr lang="en-US" dirty="0" err="1" smtClean="0"/>
              <a:t>capacidad</a:t>
            </a:r>
            <a:r>
              <a:rPr lang="en-US" dirty="0" smtClean="0"/>
              <a:t> del </a:t>
            </a:r>
            <a:r>
              <a:rPr lang="en-US" dirty="0" err="1" smtClean="0"/>
              <a:t>gobierno</a:t>
            </a:r>
            <a:r>
              <a:rPr lang="en-US" dirty="0" smtClean="0"/>
              <a:t> central de </a:t>
            </a:r>
            <a:r>
              <a:rPr lang="en-US" dirty="0" err="1" smtClean="0"/>
              <a:t>equilibrar</a:t>
            </a:r>
            <a:r>
              <a:rPr lang="en-US" dirty="0" smtClean="0"/>
              <a:t> el </a:t>
            </a:r>
            <a:r>
              <a:rPr lang="en-US" dirty="0" err="1" smtClean="0"/>
              <a:t>desarrollo</a:t>
            </a:r>
            <a:r>
              <a:rPr lang="en-US" dirty="0" smtClean="0"/>
              <a:t> regional.</a:t>
            </a:r>
            <a:endParaRPr lang="es-CL" dirty="0" smtClean="0"/>
          </a:p>
          <a:p>
            <a:pPr>
              <a:buNone/>
            </a:pPr>
            <a:endParaRPr lang="es-CL" dirty="0" smtClean="0"/>
          </a:p>
          <a:p>
            <a:endParaRPr lang="es-C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352800" y="2718881"/>
            <a:ext cx="28956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600" b="1" dirty="0" smtClean="0"/>
              <a:t>Descentralización </a:t>
            </a:r>
            <a:endParaRPr lang="es-CL" sz="1600" b="1" dirty="0"/>
          </a:p>
        </p:txBody>
      </p:sp>
      <p:sp>
        <p:nvSpPr>
          <p:cNvPr id="5" name="Rectangle 4"/>
          <p:cNvSpPr/>
          <p:nvPr/>
        </p:nvSpPr>
        <p:spPr>
          <a:xfrm>
            <a:off x="609600" y="585281"/>
            <a:ext cx="19050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smtClean="0"/>
              <a:t>Dimensión institucional</a:t>
            </a:r>
            <a:endParaRPr lang="es-CL" dirty="0"/>
          </a:p>
        </p:txBody>
      </p:sp>
      <p:sp>
        <p:nvSpPr>
          <p:cNvPr id="6" name="Rectangle 5"/>
          <p:cNvSpPr/>
          <p:nvPr/>
        </p:nvSpPr>
        <p:spPr>
          <a:xfrm>
            <a:off x="6400800" y="585281"/>
            <a:ext cx="19050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smtClean="0"/>
              <a:t>Dimensión desarrollo</a:t>
            </a:r>
            <a:endParaRPr lang="es-CL" dirty="0"/>
          </a:p>
        </p:txBody>
      </p:sp>
      <p:sp>
        <p:nvSpPr>
          <p:cNvPr id="7" name="Rectangle 6"/>
          <p:cNvSpPr/>
          <p:nvPr/>
        </p:nvSpPr>
        <p:spPr>
          <a:xfrm>
            <a:off x="6324600" y="4395281"/>
            <a:ext cx="19050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smtClean="0"/>
              <a:t>Dimensión participación y</a:t>
            </a:r>
          </a:p>
          <a:p>
            <a:pPr algn="ctr"/>
            <a:r>
              <a:rPr lang="es-CL" b="1" dirty="0" smtClean="0"/>
              <a:t>gestión ciudadana</a:t>
            </a:r>
            <a:endParaRPr lang="es-CL" dirty="0"/>
          </a:p>
        </p:txBody>
      </p:sp>
      <p:sp>
        <p:nvSpPr>
          <p:cNvPr id="8" name="Rectangle 7"/>
          <p:cNvSpPr/>
          <p:nvPr/>
        </p:nvSpPr>
        <p:spPr>
          <a:xfrm>
            <a:off x="685800" y="4395281"/>
            <a:ext cx="19050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smtClean="0"/>
              <a:t>Dimensión equidad e</a:t>
            </a:r>
          </a:p>
          <a:p>
            <a:pPr algn="ctr"/>
            <a:r>
              <a:rPr lang="es-CL" b="1" dirty="0" smtClean="0"/>
              <a:t>integración social</a:t>
            </a:r>
            <a:endParaRPr lang="es-CL" dirty="0"/>
          </a:p>
        </p:txBody>
      </p:sp>
      <p:sp>
        <p:nvSpPr>
          <p:cNvPr id="10" name="Rectangle 9"/>
          <p:cNvSpPr/>
          <p:nvPr/>
        </p:nvSpPr>
        <p:spPr>
          <a:xfrm>
            <a:off x="533400" y="2109281"/>
            <a:ext cx="2895600" cy="2123658"/>
          </a:xfrm>
          <a:prstGeom prst="rect">
            <a:avLst/>
          </a:prstGeom>
        </p:spPr>
        <p:txBody>
          <a:bodyPr wrap="square">
            <a:spAutoFit/>
          </a:bodyPr>
          <a:lstStyle/>
          <a:p>
            <a:pPr>
              <a:buFont typeface="Arial" pitchFamily="34" charset="0"/>
              <a:buChar char="•"/>
            </a:pPr>
            <a:r>
              <a:rPr lang="es-CL" sz="1200" dirty="0" smtClean="0"/>
              <a:t> Transferencia de funciones recursos y responsabilidades en niveles </a:t>
            </a:r>
            <a:r>
              <a:rPr lang="es-CL" sz="1200" dirty="0" err="1" smtClean="0"/>
              <a:t>subnacionales</a:t>
            </a:r>
            <a:endParaRPr lang="es-CL" sz="1200" dirty="0" smtClean="0"/>
          </a:p>
          <a:p>
            <a:pPr>
              <a:buFont typeface="Arial" pitchFamily="34" charset="0"/>
              <a:buChar char="•"/>
            </a:pPr>
            <a:r>
              <a:rPr lang="es-CL" sz="1200" dirty="0" smtClean="0"/>
              <a:t> El contrato nacional/regional/local</a:t>
            </a:r>
          </a:p>
          <a:p>
            <a:pPr>
              <a:buFont typeface="Arial" pitchFamily="34" charset="0"/>
              <a:buChar char="•"/>
            </a:pPr>
            <a:r>
              <a:rPr lang="es-CL" sz="1200" dirty="0" smtClean="0"/>
              <a:t> Los gobiernos/ las administraciones regionales y locales</a:t>
            </a:r>
          </a:p>
          <a:p>
            <a:pPr>
              <a:buFont typeface="Arial" pitchFamily="34" charset="0"/>
              <a:buChar char="•"/>
            </a:pPr>
            <a:r>
              <a:rPr lang="es-CL" sz="1200" dirty="0" smtClean="0"/>
              <a:t> Una nueva gestión pública descentralizada</a:t>
            </a:r>
          </a:p>
          <a:p>
            <a:pPr>
              <a:buFont typeface="Arial" pitchFamily="34" charset="0"/>
              <a:buChar char="•"/>
            </a:pPr>
            <a:r>
              <a:rPr lang="es-CL" sz="1200" dirty="0" smtClean="0"/>
              <a:t> La descentralización fiscal</a:t>
            </a:r>
          </a:p>
          <a:p>
            <a:pPr>
              <a:buFont typeface="Arial" pitchFamily="34" charset="0"/>
              <a:buChar char="•"/>
            </a:pPr>
            <a:r>
              <a:rPr lang="es-CL" sz="1200" dirty="0" smtClean="0"/>
              <a:t> La modernización de la Gestión Pública.</a:t>
            </a:r>
            <a:endParaRPr lang="es-CL" sz="1200" b="1" dirty="0"/>
          </a:p>
        </p:txBody>
      </p:sp>
      <p:sp>
        <p:nvSpPr>
          <p:cNvPr id="11" name="Rectangle 10"/>
          <p:cNvSpPr/>
          <p:nvPr/>
        </p:nvSpPr>
        <p:spPr>
          <a:xfrm>
            <a:off x="6248400" y="1956881"/>
            <a:ext cx="2895600" cy="1785104"/>
          </a:xfrm>
          <a:prstGeom prst="rect">
            <a:avLst/>
          </a:prstGeom>
        </p:spPr>
        <p:txBody>
          <a:bodyPr wrap="square">
            <a:spAutoFit/>
          </a:bodyPr>
          <a:lstStyle/>
          <a:p>
            <a:pPr>
              <a:buFont typeface="Arial" pitchFamily="34" charset="0"/>
              <a:buChar char="•"/>
            </a:pPr>
            <a:r>
              <a:rPr lang="es-CL" sz="1100" dirty="0" smtClean="0"/>
              <a:t> El desarrollo crecimiento/equidad/sustentable a nivel territorial </a:t>
            </a:r>
            <a:r>
              <a:rPr lang="es-CL" sz="1100" dirty="0" err="1" smtClean="0"/>
              <a:t>subnacional</a:t>
            </a:r>
            <a:r>
              <a:rPr lang="es-CL" sz="1100" dirty="0" smtClean="0"/>
              <a:t>)</a:t>
            </a:r>
          </a:p>
          <a:p>
            <a:pPr>
              <a:buFont typeface="Arial" pitchFamily="34" charset="0"/>
              <a:buChar char="•"/>
            </a:pPr>
            <a:r>
              <a:rPr lang="es-CL" sz="1100" dirty="0" smtClean="0"/>
              <a:t> El crecimiento y la especialización productiva territorial</a:t>
            </a:r>
          </a:p>
          <a:p>
            <a:pPr>
              <a:buFont typeface="Arial" pitchFamily="34" charset="0"/>
              <a:buChar char="•"/>
            </a:pPr>
            <a:r>
              <a:rPr lang="es-CL" sz="1100" dirty="0" smtClean="0"/>
              <a:t> Los </a:t>
            </a:r>
            <a:r>
              <a:rPr lang="es-CL" sz="1100" dirty="0" err="1" smtClean="0"/>
              <a:t>clusters</a:t>
            </a:r>
            <a:r>
              <a:rPr lang="es-CL" sz="1100" dirty="0" smtClean="0"/>
              <a:t> productivos</a:t>
            </a:r>
          </a:p>
          <a:p>
            <a:pPr>
              <a:buFont typeface="Arial" pitchFamily="34" charset="0"/>
              <a:buChar char="•"/>
            </a:pPr>
            <a:r>
              <a:rPr lang="es-CL" sz="1100" dirty="0" smtClean="0"/>
              <a:t> Las sustentabilidad ambiental los ecosistemas territoriales</a:t>
            </a:r>
          </a:p>
          <a:p>
            <a:pPr>
              <a:buFont typeface="Arial" pitchFamily="34" charset="0"/>
              <a:buChar char="•"/>
            </a:pPr>
            <a:r>
              <a:rPr lang="es-CL" sz="1100" dirty="0" smtClean="0"/>
              <a:t> Las zonas y territorios que superan la pobreza</a:t>
            </a:r>
            <a:endParaRPr lang="es-CL" sz="1100" dirty="0"/>
          </a:p>
        </p:txBody>
      </p:sp>
      <p:sp>
        <p:nvSpPr>
          <p:cNvPr id="12" name="Rectangle 11"/>
          <p:cNvSpPr/>
          <p:nvPr/>
        </p:nvSpPr>
        <p:spPr>
          <a:xfrm>
            <a:off x="304800" y="5919281"/>
            <a:ext cx="3657600" cy="938719"/>
          </a:xfrm>
          <a:prstGeom prst="rect">
            <a:avLst/>
          </a:prstGeom>
        </p:spPr>
        <p:txBody>
          <a:bodyPr wrap="square">
            <a:spAutoFit/>
          </a:bodyPr>
          <a:lstStyle/>
          <a:p>
            <a:pPr>
              <a:buFont typeface="Arial" pitchFamily="34" charset="0"/>
              <a:buChar char="•"/>
            </a:pPr>
            <a:r>
              <a:rPr lang="es-CL" sz="1100" dirty="0" smtClean="0"/>
              <a:t>Las sociedades incluyentes en  los territorios</a:t>
            </a:r>
          </a:p>
          <a:p>
            <a:pPr>
              <a:buFont typeface="Arial" pitchFamily="34" charset="0"/>
              <a:buChar char="•"/>
            </a:pPr>
            <a:r>
              <a:rPr lang="es-CL" sz="1100" dirty="0" smtClean="0"/>
              <a:t>La extensión de los derechos ciudadanos y el acceso universal y equitativo a los servicios</a:t>
            </a:r>
          </a:p>
          <a:p>
            <a:pPr>
              <a:buFont typeface="Arial" pitchFamily="34" charset="0"/>
              <a:buChar char="•"/>
            </a:pPr>
            <a:r>
              <a:rPr lang="es-CL" sz="1100" dirty="0" smtClean="0"/>
              <a:t> Mecanismos de integración social en regiones</a:t>
            </a:r>
          </a:p>
          <a:p>
            <a:pPr>
              <a:buFont typeface="Arial" pitchFamily="34" charset="0"/>
              <a:buChar char="•"/>
            </a:pPr>
            <a:r>
              <a:rPr lang="es-CL" sz="1100" dirty="0" smtClean="0"/>
              <a:t> Acciones y programas de integración en territorios</a:t>
            </a:r>
            <a:endParaRPr lang="es-CL" sz="1100" dirty="0"/>
          </a:p>
        </p:txBody>
      </p:sp>
      <p:sp>
        <p:nvSpPr>
          <p:cNvPr id="13" name="Rectangle 12"/>
          <p:cNvSpPr/>
          <p:nvPr/>
        </p:nvSpPr>
        <p:spPr>
          <a:xfrm>
            <a:off x="5791200" y="5766881"/>
            <a:ext cx="3352800" cy="1015663"/>
          </a:xfrm>
          <a:prstGeom prst="rect">
            <a:avLst/>
          </a:prstGeom>
        </p:spPr>
        <p:txBody>
          <a:bodyPr wrap="square">
            <a:spAutoFit/>
          </a:bodyPr>
          <a:lstStyle/>
          <a:p>
            <a:pPr>
              <a:buFont typeface="Arial" pitchFamily="34" charset="0"/>
              <a:buChar char="•"/>
            </a:pPr>
            <a:r>
              <a:rPr lang="es-CL" sz="1200" dirty="0" smtClean="0"/>
              <a:t> La construcción de “capital social”</a:t>
            </a:r>
          </a:p>
          <a:p>
            <a:pPr>
              <a:buFont typeface="Arial" pitchFamily="34" charset="0"/>
              <a:buChar char="•"/>
            </a:pPr>
            <a:r>
              <a:rPr lang="es-CL" sz="1200" dirty="0" smtClean="0"/>
              <a:t> La sociedad civil estructurada</a:t>
            </a:r>
          </a:p>
          <a:p>
            <a:pPr>
              <a:buFont typeface="Arial" pitchFamily="34" charset="0"/>
              <a:buChar char="•"/>
            </a:pPr>
            <a:r>
              <a:rPr lang="es-CL" sz="1200" dirty="0" smtClean="0"/>
              <a:t> La participación, opinión, y gestión ciudadana </a:t>
            </a:r>
          </a:p>
          <a:p>
            <a:pPr>
              <a:buFont typeface="Arial" pitchFamily="34" charset="0"/>
              <a:buChar char="•"/>
            </a:pPr>
            <a:r>
              <a:rPr lang="es-CL" sz="1200" dirty="0" smtClean="0"/>
              <a:t>Las consultas ciudadanas y el poder local</a:t>
            </a:r>
          </a:p>
          <a:p>
            <a:pPr>
              <a:buFont typeface="Arial" pitchFamily="34" charset="0"/>
              <a:buChar char="•"/>
            </a:pPr>
            <a:r>
              <a:rPr lang="es-CL" sz="1200" dirty="0" smtClean="0"/>
              <a:t> Las identidades locales ciudadanas</a:t>
            </a:r>
            <a:endParaRPr lang="es-CL" sz="1200" dirty="0"/>
          </a:p>
        </p:txBody>
      </p:sp>
      <p:cxnSp>
        <p:nvCxnSpPr>
          <p:cNvPr id="15" name="Shape 14"/>
          <p:cNvCxnSpPr>
            <a:stCxn id="8" idx="3"/>
            <a:endCxn id="4" idx="3"/>
          </p:cNvCxnSpPr>
          <p:nvPr/>
        </p:nvCxnSpPr>
        <p:spPr>
          <a:xfrm flipV="1">
            <a:off x="2590800" y="3824574"/>
            <a:ext cx="1186051" cy="1218407"/>
          </a:xfrm>
          <a:prstGeom prst="bentConnector2">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Shape 16"/>
          <p:cNvCxnSpPr>
            <a:stCxn id="7" idx="1"/>
            <a:endCxn id="4" idx="5"/>
          </p:cNvCxnSpPr>
          <p:nvPr/>
        </p:nvCxnSpPr>
        <p:spPr>
          <a:xfrm rot="10800000">
            <a:off x="5824350" y="3824575"/>
            <a:ext cx="500251" cy="1218407"/>
          </a:xfrm>
          <a:prstGeom prst="bentConnector2">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hape 18"/>
          <p:cNvCxnSpPr>
            <a:stCxn id="6" idx="1"/>
            <a:endCxn id="4" idx="7"/>
          </p:cNvCxnSpPr>
          <p:nvPr/>
        </p:nvCxnSpPr>
        <p:spPr>
          <a:xfrm rot="10800000" flipV="1">
            <a:off x="5824350" y="1232980"/>
            <a:ext cx="576451" cy="1675607"/>
          </a:xfrm>
          <a:prstGeom prst="bentConnector2">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Shape 20"/>
          <p:cNvCxnSpPr>
            <a:stCxn id="5" idx="3"/>
            <a:endCxn id="4" idx="1"/>
          </p:cNvCxnSpPr>
          <p:nvPr/>
        </p:nvCxnSpPr>
        <p:spPr>
          <a:xfrm>
            <a:off x="2514600" y="1232981"/>
            <a:ext cx="1262251" cy="1675607"/>
          </a:xfrm>
          <a:prstGeom prst="bentConnector2">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16" name="Title 1"/>
          <p:cNvSpPr>
            <a:spLocks noGrp="1"/>
          </p:cNvSpPr>
          <p:nvPr>
            <p:ph type="title"/>
          </p:nvPr>
        </p:nvSpPr>
        <p:spPr>
          <a:xfrm>
            <a:off x="457200" y="66336"/>
            <a:ext cx="8229600" cy="533400"/>
          </a:xfrm>
        </p:spPr>
        <p:txBody>
          <a:bodyPr>
            <a:normAutofit fontScale="90000"/>
          </a:bodyPr>
          <a:lstStyle/>
          <a:p>
            <a:r>
              <a:rPr lang="es-CL" dirty="0" smtClean="0"/>
              <a:t>Marco de análisis</a:t>
            </a:r>
            <a:endParaRPr lang="es-CL" dirty="0"/>
          </a:p>
        </p:txBody>
      </p:sp>
      <p:sp>
        <p:nvSpPr>
          <p:cNvPr id="18" name="Rectangle 17"/>
          <p:cNvSpPr/>
          <p:nvPr/>
        </p:nvSpPr>
        <p:spPr>
          <a:xfrm>
            <a:off x="228600" y="4191000"/>
            <a:ext cx="3048000" cy="1676400"/>
          </a:xfrm>
          <a:prstGeom prst="rect">
            <a:avLst/>
          </a:prstGeom>
          <a:noFill/>
          <a:ln w="476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20" name="Rectangle 19"/>
          <p:cNvSpPr/>
          <p:nvPr/>
        </p:nvSpPr>
        <p:spPr>
          <a:xfrm>
            <a:off x="5943600" y="381000"/>
            <a:ext cx="3048000" cy="1676400"/>
          </a:xfrm>
          <a:prstGeom prst="rect">
            <a:avLst/>
          </a:prstGeom>
          <a:noFill/>
          <a:ln w="476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down)">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cstate="print"/>
          <a:srcRect/>
          <a:stretch>
            <a:fillRect/>
          </a:stretch>
        </p:blipFill>
        <p:spPr bwMode="auto">
          <a:xfrm>
            <a:off x="228600" y="685800"/>
            <a:ext cx="8576555" cy="5943600"/>
          </a:xfrm>
          <a:prstGeom prst="rect">
            <a:avLst/>
          </a:prstGeom>
          <a:noFill/>
          <a:ln w="9525">
            <a:noFill/>
            <a:miter lim="800000"/>
            <a:headEnd/>
            <a:tailEnd/>
          </a:ln>
        </p:spPr>
      </p:pic>
      <p:sp>
        <p:nvSpPr>
          <p:cNvPr id="6" name="Title 1"/>
          <p:cNvSpPr>
            <a:spLocks noGrp="1"/>
          </p:cNvSpPr>
          <p:nvPr>
            <p:ph type="title"/>
          </p:nvPr>
        </p:nvSpPr>
        <p:spPr/>
        <p:txBody>
          <a:bodyPr>
            <a:normAutofit/>
          </a:bodyPr>
          <a:lstStyle/>
          <a:p>
            <a:r>
              <a:rPr lang="es-CL" dirty="0" smtClean="0"/>
              <a:t> </a:t>
            </a:r>
            <a:endParaRPr lang="es-CL" dirty="0"/>
          </a:p>
        </p:txBody>
      </p:sp>
      <p:sp>
        <p:nvSpPr>
          <p:cNvPr id="7" name="Rectangle 6"/>
          <p:cNvSpPr/>
          <p:nvPr/>
        </p:nvSpPr>
        <p:spPr>
          <a:xfrm>
            <a:off x="685800" y="0"/>
            <a:ext cx="7848600" cy="830997"/>
          </a:xfrm>
          <a:prstGeom prst="rect">
            <a:avLst/>
          </a:prstGeom>
        </p:spPr>
        <p:txBody>
          <a:bodyPr wrap="square">
            <a:spAutoFit/>
          </a:bodyPr>
          <a:lstStyle/>
          <a:p>
            <a:pPr algn="ctr"/>
            <a:r>
              <a:rPr lang="es-CL" sz="2400" b="1" dirty="0" smtClean="0">
                <a:solidFill>
                  <a:schemeClr val="tx2"/>
                </a:solidFill>
                <a:latin typeface="+mj-lt"/>
                <a:ea typeface="+mj-ea"/>
                <a:cs typeface="+mj-cs"/>
              </a:rPr>
              <a:t>Suponiendo que la descentralización puede asociarse a diversos procesos: (n=295)</a:t>
            </a:r>
            <a:endParaRPr lang="es-CL" sz="2400" b="1" dirty="0">
              <a:solidFill>
                <a:schemeClr val="tx2"/>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500" fill="hold"/>
                                        <p:tgtEl>
                                          <p:spTgt spid="20482"/>
                                        </p:tgtEl>
                                        <p:attrNameLst>
                                          <p:attrName>ppt_x</p:attrName>
                                        </p:attrNameLst>
                                      </p:cBhvr>
                                      <p:tavLst>
                                        <p:tav tm="0">
                                          <p:val>
                                            <p:strVal val="#ppt_x"/>
                                          </p:val>
                                        </p:tav>
                                        <p:tav tm="100000">
                                          <p:val>
                                            <p:strVal val="#ppt_x"/>
                                          </p:val>
                                        </p:tav>
                                      </p:tavLst>
                                    </p:anim>
                                    <p:anim calcmode="lin" valueType="num">
                                      <p:cBhvr additive="base">
                                        <p:cTn id="8" dur="500" fill="hold"/>
                                        <p:tgtEl>
                                          <p:spTgt spid="204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Autofit/>
          </a:bodyPr>
          <a:lstStyle/>
          <a:p>
            <a:r>
              <a:rPr lang="es-CL" sz="2400" dirty="0" smtClean="0"/>
              <a:t>Las mejoras sustantivas en la gestión de los servicios de fomento y desarrollo productivo en el nivel </a:t>
            </a:r>
            <a:r>
              <a:rPr lang="es-CL" sz="2400" dirty="0" err="1" smtClean="0"/>
              <a:t>subnacional</a:t>
            </a:r>
            <a:r>
              <a:rPr lang="es-CL" sz="2400" dirty="0" smtClean="0"/>
              <a:t>, se expresan en:</a:t>
            </a:r>
            <a:endParaRPr lang="es-CL" sz="2400" dirty="0"/>
          </a:p>
        </p:txBody>
      </p:sp>
      <p:graphicFrame>
        <p:nvGraphicFramePr>
          <p:cNvPr id="4" name="Chart 3"/>
          <p:cNvGraphicFramePr/>
          <p:nvPr/>
        </p:nvGraphicFramePr>
        <p:xfrm>
          <a:off x="381000" y="1676400"/>
          <a:ext cx="8201025" cy="50101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Autofit/>
          </a:bodyPr>
          <a:lstStyle/>
          <a:p>
            <a:r>
              <a:rPr lang="es-CL" sz="2800" dirty="0" smtClean="0"/>
              <a:t>Las mejoras sustantivas en la gestión de los servicios de fomento y desarrollo productivo en el nivel </a:t>
            </a:r>
            <a:r>
              <a:rPr lang="es-CL" sz="2800" dirty="0" err="1" smtClean="0"/>
              <a:t>subnacional</a:t>
            </a:r>
            <a:r>
              <a:rPr lang="es-CL" sz="2800" dirty="0" smtClean="0"/>
              <a:t>, se expresan en:</a:t>
            </a:r>
            <a:endParaRPr lang="es-CL" sz="2800" dirty="0"/>
          </a:p>
        </p:txBody>
      </p:sp>
      <p:graphicFrame>
        <p:nvGraphicFramePr>
          <p:cNvPr id="5" name="Table 4"/>
          <p:cNvGraphicFramePr>
            <a:graphicFrameLocks noGrp="1"/>
          </p:cNvGraphicFramePr>
          <p:nvPr/>
        </p:nvGraphicFramePr>
        <p:xfrm>
          <a:off x="152400" y="1371600"/>
          <a:ext cx="8686805" cy="5028999"/>
        </p:xfrm>
        <a:graphic>
          <a:graphicData uri="http://schemas.openxmlformats.org/drawingml/2006/table">
            <a:tbl>
              <a:tblPr>
                <a:tableStyleId>{616DA210-FB5B-4158-B5E0-FEB733F419BA}</a:tableStyleId>
              </a:tblPr>
              <a:tblGrid>
                <a:gridCol w="2209805"/>
                <a:gridCol w="539750"/>
                <a:gridCol w="539750"/>
                <a:gridCol w="539750"/>
                <a:gridCol w="438150"/>
                <a:gridCol w="685800"/>
                <a:gridCol w="495300"/>
                <a:gridCol w="539750"/>
                <a:gridCol w="539750"/>
                <a:gridCol w="539750"/>
                <a:gridCol w="539750"/>
                <a:gridCol w="539750"/>
                <a:gridCol w="539750"/>
              </a:tblGrid>
              <a:tr h="465945">
                <a:tc>
                  <a:txBody>
                    <a:bodyPr/>
                    <a:lstStyle/>
                    <a:p>
                      <a:pPr algn="ctr" fontAlgn="b"/>
                      <a:r>
                        <a:rPr lang="es-CL" sz="1100" u="none" strike="noStrike" dirty="0" err="1" smtClean="0"/>
                        <a:t>Item</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dirty="0" smtClean="0"/>
                        <a:t>AL</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Bolivia</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Brasil</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Chile</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Colombia</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Costa Rica</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smtClean="0"/>
                        <a:t>Guate-mala</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smtClean="0"/>
                        <a:t>México</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Paraguay</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smtClean="0"/>
                        <a:t>Perú</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Otro</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smtClean="0"/>
                        <a:t>Total</a:t>
                      </a:r>
                      <a:endParaRPr lang="es-CL" sz="1100" b="0" i="0" u="none" strike="noStrike" dirty="0">
                        <a:solidFill>
                          <a:srgbClr val="000000"/>
                        </a:solidFill>
                        <a:latin typeface="Calibri"/>
                      </a:endParaRPr>
                    </a:p>
                  </a:txBody>
                  <a:tcPr marL="4086" marR="4086" marT="4086" marB="0" anchor="ctr"/>
                </a:tc>
              </a:tr>
              <a:tr h="243313">
                <a:tc>
                  <a:txBody>
                    <a:bodyPr/>
                    <a:lstStyle/>
                    <a:p>
                      <a:pPr algn="l" fontAlgn="b"/>
                      <a:r>
                        <a:rPr lang="es-CL" sz="1100" u="none" strike="noStrike" dirty="0"/>
                        <a:t>La necesidad de una política pro descentralización </a:t>
                      </a:r>
                      <a:r>
                        <a:rPr lang="es-CL" sz="1100" u="none" strike="noStrike" dirty="0" smtClean="0"/>
                        <a:t>más </a:t>
                      </a:r>
                      <a:r>
                        <a:rPr lang="es-CL" sz="1100" u="none" strike="noStrike" dirty="0"/>
                        <a:t>decidida y eficiente</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dirty="0"/>
                        <a:t>84.0%</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83.8%</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76.3%</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85.3%</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77.2%</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67.1%</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83.5%</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78.6%</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78.5%</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82.1%</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69.0%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79.8%</a:t>
                      </a:r>
                      <a:endParaRPr lang="es-CL" sz="1100" b="0" i="0" u="none" strike="noStrike">
                        <a:solidFill>
                          <a:srgbClr val="000000"/>
                        </a:solidFill>
                        <a:latin typeface="Calibri"/>
                      </a:endParaRPr>
                    </a:p>
                  </a:txBody>
                  <a:tcPr marL="4086" marR="4086" marT="4086" marB="0" anchor="ctr"/>
                </a:tc>
              </a:tr>
              <a:tr h="243313">
                <a:tc>
                  <a:txBody>
                    <a:bodyPr/>
                    <a:lstStyle/>
                    <a:p>
                      <a:pPr algn="l" fontAlgn="b"/>
                      <a:r>
                        <a:rPr lang="es-CL" sz="1100" u="none" strike="noStrike" dirty="0"/>
                        <a:t>Mecanismos y montos de financiamiento significativamente superiores a los actuales</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a:t>74.0%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t>84.0%</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75.8%</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80.2%</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73.3%</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65.7%</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b="1" u="none" strike="noStrike" dirty="0">
                          <a:solidFill>
                            <a:srgbClr val="0070C0"/>
                          </a:solidFill>
                        </a:rPr>
                        <a:t>87.9%</a:t>
                      </a:r>
                      <a:endParaRPr lang="es-CL" sz="1100" b="1" i="0" u="none" strike="noStrike" dirty="0">
                        <a:solidFill>
                          <a:srgbClr val="0070C0"/>
                        </a:solidFill>
                        <a:latin typeface="Calibri"/>
                      </a:endParaRPr>
                    </a:p>
                  </a:txBody>
                  <a:tcPr marL="4086" marR="4086" marT="4086" marB="0" anchor="ctr"/>
                </a:tc>
                <a:tc>
                  <a:txBody>
                    <a:bodyPr/>
                    <a:lstStyle/>
                    <a:p>
                      <a:pPr algn="ctr" fontAlgn="b"/>
                      <a:r>
                        <a:rPr lang="es-CL" sz="1100" u="none" strike="noStrike"/>
                        <a:t>76.4%</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81.7%</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72.2%</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78.0%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77.7%</a:t>
                      </a:r>
                      <a:endParaRPr lang="es-CL" sz="1100" b="0" i="0" u="none" strike="noStrike">
                        <a:solidFill>
                          <a:srgbClr val="000000"/>
                        </a:solidFill>
                        <a:latin typeface="Calibri"/>
                      </a:endParaRPr>
                    </a:p>
                  </a:txBody>
                  <a:tcPr marL="4086" marR="4086" marT="4086" marB="0" anchor="ctr"/>
                </a:tc>
              </a:tr>
              <a:tr h="243313">
                <a:tc>
                  <a:txBody>
                    <a:bodyPr/>
                    <a:lstStyle/>
                    <a:p>
                      <a:pPr algn="l" fontAlgn="b"/>
                      <a:r>
                        <a:rPr lang="es-CL" sz="1100" u="none" strike="noStrike" dirty="0"/>
                        <a:t>Instituciones públicas de asesoría, emprendimiento y financiamiento mejor coordinadas territorialmente</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a:t>74.5%</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81.8%</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76.8%</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t>88.3%</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81.1%</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72.9%</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87.5%</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77.9%</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87.7%</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83.3%</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75.0%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81.7%</a:t>
                      </a:r>
                      <a:endParaRPr lang="es-CL" sz="1100" b="0" i="0" u="none" strike="noStrike">
                        <a:solidFill>
                          <a:srgbClr val="000000"/>
                        </a:solidFill>
                        <a:latin typeface="Calibri"/>
                      </a:endParaRPr>
                    </a:p>
                  </a:txBody>
                  <a:tcPr marL="4086" marR="4086" marT="4086" marB="0" anchor="ctr"/>
                </a:tc>
              </a:tr>
              <a:tr h="243313">
                <a:tc>
                  <a:txBody>
                    <a:bodyPr/>
                    <a:lstStyle/>
                    <a:p>
                      <a:pPr algn="l" fontAlgn="b"/>
                      <a:r>
                        <a:rPr lang="es-CL" sz="1100" u="none" strike="noStrike" dirty="0"/>
                        <a:t>Mejorar la asociaciÃ³n productiva eficientes entre agentes </a:t>
                      </a:r>
                      <a:r>
                        <a:rPr lang="es-CL" sz="1100" u="none" strike="noStrike" dirty="0" smtClean="0"/>
                        <a:t>públicos </a:t>
                      </a:r>
                      <a:r>
                        <a:rPr lang="es-CL" sz="1100" u="none" strike="noStrike" dirty="0"/>
                        <a:t>y privados</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a:t>70.0%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80.0%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77.6%</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86.9%</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t>80.6%</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72.1%</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84.6%</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78.6%</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t>83.8%</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87.4%</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78.0%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81.3%</a:t>
                      </a:r>
                      <a:endParaRPr lang="es-CL" sz="1100" b="0" i="0" u="none" strike="noStrike">
                        <a:solidFill>
                          <a:srgbClr val="000000"/>
                        </a:solidFill>
                        <a:latin typeface="Calibri"/>
                      </a:endParaRPr>
                    </a:p>
                  </a:txBody>
                  <a:tcPr marL="4086" marR="4086" marT="4086" marB="0" anchor="ctr"/>
                </a:tc>
              </a:tr>
              <a:tr h="243313">
                <a:tc>
                  <a:txBody>
                    <a:bodyPr/>
                    <a:lstStyle/>
                    <a:p>
                      <a:pPr algn="l" fontAlgn="b"/>
                      <a:r>
                        <a:rPr lang="es-CL" sz="1100" u="none" strike="noStrike" dirty="0"/>
                        <a:t>Una </a:t>
                      </a:r>
                      <a:r>
                        <a:rPr lang="es-CL" sz="1100" u="none" strike="noStrike" noProof="0" dirty="0" smtClean="0"/>
                        <a:t>focalización</a:t>
                      </a:r>
                      <a:r>
                        <a:rPr lang="es-CL" sz="1100" u="none" strike="noStrike" dirty="0" smtClean="0"/>
                        <a:t> </a:t>
                      </a:r>
                      <a:r>
                        <a:rPr lang="es-CL" sz="1100" u="none" strike="noStrike" dirty="0"/>
                        <a:t>productiva hacia sectores de micro y </a:t>
                      </a:r>
                      <a:r>
                        <a:rPr lang="es-CL" sz="1100" u="none" strike="noStrike" dirty="0" smtClean="0"/>
                        <a:t>pequeña empresas</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a:t>76.4%</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82.4%</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78.1%</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86.1%</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solidFill>
                            <a:srgbClr val="FF0000"/>
                          </a:solidFill>
                        </a:rPr>
                        <a:t>66.7%</a:t>
                      </a:r>
                      <a:endParaRPr lang="es-CL" sz="1100" b="0" i="0" u="none" strike="noStrike" dirty="0">
                        <a:solidFill>
                          <a:srgbClr val="FF0000"/>
                        </a:solidFill>
                        <a:latin typeface="Calibri"/>
                      </a:endParaRPr>
                    </a:p>
                  </a:txBody>
                  <a:tcPr marL="4086" marR="4086" marT="4086" marB="0" anchor="ctr"/>
                </a:tc>
                <a:tc>
                  <a:txBody>
                    <a:bodyPr/>
                    <a:lstStyle/>
                    <a:p>
                      <a:pPr algn="ctr" fontAlgn="b"/>
                      <a:r>
                        <a:rPr lang="es-CL" sz="1100" u="none" strike="noStrike" dirty="0"/>
                        <a:t>77.1%</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b="1" u="none" strike="noStrike" dirty="0">
                          <a:solidFill>
                            <a:srgbClr val="0070C0"/>
                          </a:solidFill>
                        </a:rPr>
                        <a:t>88.3%</a:t>
                      </a:r>
                      <a:endParaRPr lang="es-CL" sz="1100" b="1" i="0" u="none" strike="noStrike" dirty="0">
                        <a:solidFill>
                          <a:srgbClr val="0070C0"/>
                        </a:solidFill>
                        <a:latin typeface="Calibri"/>
                      </a:endParaRPr>
                    </a:p>
                  </a:txBody>
                  <a:tcPr marL="4086" marR="4086" marT="4086" marB="0" anchor="ctr"/>
                </a:tc>
                <a:tc>
                  <a:txBody>
                    <a:bodyPr/>
                    <a:lstStyle/>
                    <a:p>
                      <a:pPr algn="ctr" fontAlgn="b"/>
                      <a:r>
                        <a:rPr lang="es-CL" sz="1100" u="none" strike="noStrike" dirty="0"/>
                        <a:t>73.8%</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86.2%</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82.9%</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81.0%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80.9%</a:t>
                      </a:r>
                      <a:endParaRPr lang="es-CL" sz="1100" b="0" i="0" u="none" strike="noStrike">
                        <a:solidFill>
                          <a:srgbClr val="000000"/>
                        </a:solidFill>
                        <a:latin typeface="Calibri"/>
                      </a:endParaRPr>
                    </a:p>
                  </a:txBody>
                  <a:tcPr marL="4086" marR="4086" marT="4086" marB="0" anchor="ctr"/>
                </a:tc>
              </a:tr>
              <a:tr h="243313">
                <a:tc>
                  <a:txBody>
                    <a:bodyPr/>
                    <a:lstStyle/>
                    <a:p>
                      <a:pPr algn="l" fontAlgn="b"/>
                      <a:r>
                        <a:rPr lang="es-CL" sz="1100" u="none" strike="noStrike" dirty="0"/>
                        <a:t>Difundir eficazmente buenas experiencias de </a:t>
                      </a:r>
                      <a:r>
                        <a:rPr lang="es-CL" sz="1100" u="none" strike="noStrike" dirty="0" smtClean="0"/>
                        <a:t>innovación </a:t>
                      </a:r>
                      <a:r>
                        <a:rPr lang="es-CL" sz="1100" u="none" strike="noStrike" dirty="0"/>
                        <a:t>productiva que pudieran replicarse</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a:t>74.5%</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81.8%</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79.5%</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81.0%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82.8%</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t>70.7%</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82.9%</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67.1%</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84.2%</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85.8%</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78.0%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79.9%</a:t>
                      </a:r>
                      <a:endParaRPr lang="es-CL" sz="1100" b="0" i="0" u="none" strike="noStrike">
                        <a:solidFill>
                          <a:srgbClr val="000000"/>
                        </a:solidFill>
                        <a:latin typeface="Calibri"/>
                      </a:endParaRPr>
                    </a:p>
                  </a:txBody>
                  <a:tcPr marL="4086" marR="4086" marT="4086" marB="0" anchor="ctr"/>
                </a:tc>
              </a:tr>
              <a:tr h="243313">
                <a:tc>
                  <a:txBody>
                    <a:bodyPr/>
                    <a:lstStyle/>
                    <a:p>
                      <a:pPr algn="l" fontAlgn="b"/>
                      <a:r>
                        <a:rPr lang="es-CL" sz="1100" u="none" strike="noStrike" dirty="0"/>
                        <a:t>Una mejor </a:t>
                      </a:r>
                      <a:r>
                        <a:rPr lang="es-CL" sz="1100" u="none" strike="noStrike" dirty="0" smtClean="0"/>
                        <a:t>participación </a:t>
                      </a:r>
                      <a:r>
                        <a:rPr lang="es-CL" sz="1100" u="none" strike="noStrike" dirty="0"/>
                        <a:t>de la </a:t>
                      </a:r>
                      <a:r>
                        <a:rPr lang="es-CL" sz="1100" u="none" strike="noStrike" dirty="0" smtClean="0"/>
                        <a:t>población </a:t>
                      </a:r>
                      <a:r>
                        <a:rPr lang="es-CL" sz="1100" u="none" strike="noStrike" dirty="0"/>
                        <a:t>y organizaciones de la </a:t>
                      </a:r>
                      <a:r>
                        <a:rPr lang="es-CL" sz="1100" u="none" strike="noStrike" dirty="0" smtClean="0"/>
                        <a:t>ciudadanía</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a:t>70.9%</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78.8%</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76.6%</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81.7%</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72.2%</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67.9%</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87.5%</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t>73.6%</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85.4%</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86.5%</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75.0%</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78.8%</a:t>
                      </a:r>
                      <a:endParaRPr lang="es-CL" sz="1100" b="0" i="0" u="none" strike="noStrike">
                        <a:solidFill>
                          <a:srgbClr val="000000"/>
                        </a:solidFill>
                        <a:latin typeface="Calibri"/>
                      </a:endParaRPr>
                    </a:p>
                  </a:txBody>
                  <a:tcPr marL="4086" marR="4086" marT="4086" marB="0" anchor="ctr"/>
                </a:tc>
              </a:tr>
              <a:tr h="243313">
                <a:tc>
                  <a:txBody>
                    <a:bodyPr/>
                    <a:lstStyle/>
                    <a:p>
                      <a:pPr algn="l" fontAlgn="b"/>
                      <a:r>
                        <a:rPr lang="es-CL" sz="1100" u="none" strike="noStrike" dirty="0"/>
                        <a:t>Mejorar las franquicias tributarias, de capacitaciÃ³n y de </a:t>
                      </a:r>
                      <a:r>
                        <a:rPr lang="es-CL" sz="1100" u="none" strike="noStrike" dirty="0" smtClean="0"/>
                        <a:t>garantías </a:t>
                      </a:r>
                      <a:r>
                        <a:rPr lang="es-CL" sz="1100" u="none" strike="noStrike" dirty="0"/>
                        <a:t>crediticias</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a:t>74.5%</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75.3%</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76.0%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81.7%</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62.9%</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t>65.4%</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80.0%</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solidFill>
                            <a:srgbClr val="FF0000"/>
                          </a:solidFill>
                        </a:rPr>
                        <a:t>60.7%</a:t>
                      </a:r>
                      <a:endParaRPr lang="es-CL" sz="1100" b="0" i="0" u="none" strike="noStrike" dirty="0">
                        <a:solidFill>
                          <a:srgbClr val="FF0000"/>
                        </a:solidFill>
                        <a:latin typeface="Calibri"/>
                      </a:endParaRPr>
                    </a:p>
                  </a:txBody>
                  <a:tcPr marL="4086" marR="4086" marT="4086" marB="0" anchor="ctr"/>
                </a:tc>
                <a:tc>
                  <a:txBody>
                    <a:bodyPr/>
                    <a:lstStyle/>
                    <a:p>
                      <a:pPr algn="ctr" fontAlgn="b"/>
                      <a:r>
                        <a:rPr lang="es-CL" sz="1100" u="none" strike="noStrike" dirty="0"/>
                        <a:t>82.7%</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82.8%</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76.0%</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76.2%</a:t>
                      </a:r>
                      <a:endParaRPr lang="es-CL" sz="1100" b="0" i="0" u="none" strike="noStrike">
                        <a:solidFill>
                          <a:srgbClr val="000000"/>
                        </a:solidFill>
                        <a:latin typeface="Calibri"/>
                      </a:endParaRPr>
                    </a:p>
                  </a:txBody>
                  <a:tcPr marL="4086" marR="4086" marT="4086" marB="0" anchor="ctr"/>
                </a:tc>
              </a:tr>
              <a:tr h="243313">
                <a:tc>
                  <a:txBody>
                    <a:bodyPr/>
                    <a:lstStyle/>
                    <a:p>
                      <a:pPr algn="l" fontAlgn="b"/>
                      <a:r>
                        <a:rPr lang="es-CL" sz="1100" u="none" strike="noStrike" dirty="0"/>
                        <a:t>Una </a:t>
                      </a:r>
                      <a:r>
                        <a:rPr lang="es-CL" sz="1100" u="none" strike="noStrike" noProof="0" dirty="0" smtClean="0"/>
                        <a:t>focalización</a:t>
                      </a:r>
                      <a:r>
                        <a:rPr lang="es-CL" sz="1100" u="none" strike="noStrike" dirty="0" smtClean="0"/>
                        <a:t> productiva </a:t>
                      </a:r>
                      <a:r>
                        <a:rPr lang="es-CL" sz="1100" u="none" strike="noStrike" dirty="0"/>
                        <a:t>hacia sectores de micro y </a:t>
                      </a:r>
                      <a:r>
                        <a:rPr lang="es-CL" sz="1100" u="none" strike="noStrike" dirty="0" smtClean="0"/>
                        <a:t>pequeña </a:t>
                      </a:r>
                      <a:r>
                        <a:rPr lang="es-CL" sz="1100" u="none" strike="noStrike" dirty="0"/>
                        <a:t>empresa</a:t>
                      </a:r>
                      <a:endParaRPr lang="es-CL" sz="1100" b="0" i="0" u="none" strike="noStrike" dirty="0">
                        <a:solidFill>
                          <a:srgbClr val="000000"/>
                        </a:solidFill>
                        <a:latin typeface="Calibri"/>
                      </a:endParaRPr>
                    </a:p>
                  </a:txBody>
                  <a:tcPr marL="4086" marR="4086" marT="4086" marB="0" anchor="b"/>
                </a:tc>
                <a:tc>
                  <a:txBody>
                    <a:bodyPr/>
                    <a:lstStyle/>
                    <a:p>
                      <a:pPr algn="ctr" fontAlgn="b"/>
                      <a:r>
                        <a:rPr lang="es-CL" sz="1100" u="none" strike="noStrike" dirty="0"/>
                        <a:t>76.4%</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a:t>82.4%</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78.1%</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86.1%</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66.7%</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77.1%</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solidFill>
                            <a:srgbClr val="0070C0"/>
                          </a:solidFill>
                        </a:rPr>
                        <a:t>88.3%</a:t>
                      </a:r>
                      <a:endParaRPr lang="es-CL" sz="1100" b="0" i="0" u="none" strike="noStrike" dirty="0">
                        <a:solidFill>
                          <a:srgbClr val="0070C0"/>
                        </a:solidFill>
                        <a:latin typeface="Calibri"/>
                      </a:endParaRPr>
                    </a:p>
                  </a:txBody>
                  <a:tcPr marL="4086" marR="4086" marT="4086" marB="0" anchor="ctr"/>
                </a:tc>
                <a:tc>
                  <a:txBody>
                    <a:bodyPr/>
                    <a:lstStyle/>
                    <a:p>
                      <a:pPr algn="ctr" fontAlgn="b"/>
                      <a:r>
                        <a:rPr lang="es-CL" sz="1100" u="none" strike="noStrike"/>
                        <a:t>73.8%</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86.2%</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a:t>82.9%</a:t>
                      </a:r>
                      <a:endParaRPr lang="es-CL" sz="1100" b="0" i="0" u="none" strike="noStrike">
                        <a:solidFill>
                          <a:srgbClr val="000000"/>
                        </a:solidFill>
                        <a:latin typeface="Calibri"/>
                      </a:endParaRPr>
                    </a:p>
                  </a:txBody>
                  <a:tcPr marL="4086" marR="4086" marT="4086" marB="0" anchor="ctr"/>
                </a:tc>
                <a:tc>
                  <a:txBody>
                    <a:bodyPr/>
                    <a:lstStyle/>
                    <a:p>
                      <a:pPr algn="ctr" fontAlgn="b"/>
                      <a:r>
                        <a:rPr lang="es-CL" sz="1100" u="none" strike="noStrike" dirty="0"/>
                        <a:t>81.0%</a:t>
                      </a:r>
                      <a:endParaRPr lang="es-CL" sz="1100" b="0" i="0" u="none" strike="noStrike" dirty="0">
                        <a:solidFill>
                          <a:srgbClr val="000000"/>
                        </a:solidFill>
                        <a:latin typeface="Calibri"/>
                      </a:endParaRPr>
                    </a:p>
                  </a:txBody>
                  <a:tcPr marL="4086" marR="4086" marT="4086" marB="0" anchor="ctr"/>
                </a:tc>
                <a:tc>
                  <a:txBody>
                    <a:bodyPr/>
                    <a:lstStyle/>
                    <a:p>
                      <a:pPr algn="ctr" fontAlgn="b"/>
                      <a:r>
                        <a:rPr lang="es-CL" sz="1100" u="none" strike="noStrike" dirty="0"/>
                        <a:t>80.9%</a:t>
                      </a:r>
                      <a:endParaRPr lang="es-CL" sz="1100" b="0" i="0" u="none" strike="noStrike" dirty="0">
                        <a:solidFill>
                          <a:srgbClr val="000000"/>
                        </a:solidFill>
                        <a:latin typeface="Calibri"/>
                      </a:endParaRPr>
                    </a:p>
                  </a:txBody>
                  <a:tcPr marL="4086" marR="4086" marT="4086" marB="0" anchor="ct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r>
              <a:rPr lang="es-CL" sz="2400" b="1" dirty="0" smtClean="0"/>
              <a:t>En materia de descentralización, ¿Cual es su valoración de los avances durante la última década? (0% ningún avance, 100% avances óptimos) (n= 295)</a:t>
            </a:r>
            <a:endParaRPr lang="es-CL" sz="2400" b="1" dirty="0"/>
          </a:p>
        </p:txBody>
      </p:sp>
      <p:graphicFrame>
        <p:nvGraphicFramePr>
          <p:cNvPr id="4" name="Chart 3"/>
          <p:cNvGraphicFramePr/>
          <p:nvPr/>
        </p:nvGraphicFramePr>
        <p:xfrm>
          <a:off x="533400" y="1676400"/>
          <a:ext cx="82296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15112"/>
          </a:xfrm>
        </p:spPr>
        <p:txBody>
          <a:bodyPr>
            <a:noAutofit/>
          </a:bodyPr>
          <a:lstStyle/>
          <a:p>
            <a:r>
              <a:rPr lang="es-CL" sz="3600" dirty="0" smtClean="0"/>
              <a:t>Servicios y sus modelos de implementación</a:t>
            </a:r>
            <a:endParaRPr lang="es-CL" sz="3600" dirty="0"/>
          </a:p>
        </p:txBody>
      </p:sp>
      <p:graphicFrame>
        <p:nvGraphicFramePr>
          <p:cNvPr id="5" name="Table 4"/>
          <p:cNvGraphicFramePr>
            <a:graphicFrameLocks noGrp="1"/>
          </p:cNvGraphicFramePr>
          <p:nvPr/>
        </p:nvGraphicFramePr>
        <p:xfrm>
          <a:off x="228600" y="990600"/>
          <a:ext cx="8763000" cy="5730240"/>
        </p:xfrm>
        <a:graphic>
          <a:graphicData uri="http://schemas.openxmlformats.org/drawingml/2006/table">
            <a:tbl>
              <a:tblPr firstRow="1" bandRow="1">
                <a:tableStyleId>{5C22544A-7EE6-4342-B048-85BDC9FD1C3A}</a:tableStyleId>
              </a:tblPr>
              <a:tblGrid>
                <a:gridCol w="1981200"/>
                <a:gridCol w="6781800"/>
              </a:tblGrid>
              <a:tr h="370840">
                <a:tc>
                  <a:txBody>
                    <a:bodyPr/>
                    <a:lstStyle/>
                    <a:p>
                      <a:r>
                        <a:rPr lang="es-CL" sz="2000" dirty="0" smtClean="0"/>
                        <a:t>Función</a:t>
                      </a:r>
                      <a:endParaRPr lang="es-CL" sz="2000" dirty="0"/>
                    </a:p>
                  </a:txBody>
                  <a:tcPr/>
                </a:tc>
                <a:tc>
                  <a:txBody>
                    <a:bodyPr/>
                    <a:lstStyle/>
                    <a:p>
                      <a:r>
                        <a:rPr lang="es-CL" sz="2000" dirty="0" smtClean="0"/>
                        <a:t>Característica</a:t>
                      </a:r>
                      <a:endParaRPr lang="es-CL" sz="2000" dirty="0"/>
                    </a:p>
                  </a:txBody>
                  <a:tcPr/>
                </a:tc>
              </a:tr>
              <a:tr h="370840">
                <a:tc>
                  <a:txBody>
                    <a:bodyPr/>
                    <a:lstStyle/>
                    <a:p>
                      <a:r>
                        <a:rPr lang="es-CL" sz="2000" dirty="0" smtClean="0"/>
                        <a:t>Educación</a:t>
                      </a:r>
                      <a:endParaRPr lang="es-CL" sz="2000" dirty="0"/>
                    </a:p>
                  </a:txBody>
                  <a:tcPr/>
                </a:tc>
                <a:tc>
                  <a:txBody>
                    <a:bodyPr/>
                    <a:lstStyle/>
                    <a:p>
                      <a:pPr>
                        <a:buFont typeface="Arial" pitchFamily="34" charset="0"/>
                        <a:buChar char="•"/>
                      </a:pPr>
                      <a:r>
                        <a:rPr lang="es-CL" sz="2000" dirty="0" smtClean="0"/>
                        <a:t>Mayor presencia</a:t>
                      </a:r>
                      <a:r>
                        <a:rPr lang="es-CL" sz="2000" baseline="0" dirty="0" smtClean="0"/>
                        <a:t> del nivel intermedio.</a:t>
                      </a:r>
                    </a:p>
                    <a:p>
                      <a:pPr>
                        <a:buFont typeface="Arial" pitchFamily="34" charset="0"/>
                        <a:buChar char="•"/>
                      </a:pPr>
                      <a:r>
                        <a:rPr lang="es-CL" sz="2000" baseline="0" dirty="0" smtClean="0"/>
                        <a:t>Caso Chileno subsidio a la demanda.</a:t>
                      </a:r>
                    </a:p>
                    <a:p>
                      <a:pPr>
                        <a:buFont typeface="Arial" pitchFamily="34" charset="0"/>
                        <a:buChar char="•"/>
                      </a:pPr>
                      <a:r>
                        <a:rPr lang="es-CL" sz="2000" baseline="0" dirty="0" smtClean="0"/>
                        <a:t>Problema cobertura vs calidad</a:t>
                      </a:r>
                      <a:endParaRPr lang="es-CL" sz="2000" dirty="0"/>
                    </a:p>
                  </a:txBody>
                  <a:tcPr/>
                </a:tc>
              </a:tr>
              <a:tr h="370840">
                <a:tc>
                  <a:txBody>
                    <a:bodyPr/>
                    <a:lstStyle/>
                    <a:p>
                      <a:r>
                        <a:rPr lang="es-CL" sz="2000" dirty="0" smtClean="0"/>
                        <a:t>Salud primaria</a:t>
                      </a:r>
                      <a:endParaRPr lang="es-CL" sz="2000" dirty="0"/>
                    </a:p>
                  </a:txBody>
                  <a:tcPr/>
                </a:tc>
                <a:tc>
                  <a:txBody>
                    <a:bodyPr/>
                    <a:lstStyle/>
                    <a:p>
                      <a:pPr>
                        <a:buFont typeface="Arial" pitchFamily="34" charset="0"/>
                        <a:buChar char="•"/>
                      </a:pPr>
                      <a:r>
                        <a:rPr lang="es-CL" sz="2000" dirty="0" smtClean="0"/>
                        <a:t>Mayor presencia</a:t>
                      </a:r>
                      <a:r>
                        <a:rPr lang="es-CL" sz="2000" baseline="0" dirty="0" smtClean="0"/>
                        <a:t> del nivel intermedio.</a:t>
                      </a:r>
                    </a:p>
                    <a:p>
                      <a:pPr>
                        <a:buFont typeface="Arial" pitchFamily="34" charset="0"/>
                        <a:buChar char="•"/>
                      </a:pPr>
                      <a:r>
                        <a:rPr lang="es-CL" sz="2000" baseline="0" dirty="0" smtClean="0"/>
                        <a:t>Diseño de jurisdicciones  tipo “distritos”. </a:t>
                      </a:r>
                    </a:p>
                    <a:p>
                      <a:pPr>
                        <a:buFont typeface="Arial" pitchFamily="34" charset="0"/>
                        <a:buChar char="•"/>
                      </a:pPr>
                      <a:r>
                        <a:rPr lang="es-CL" sz="2000" baseline="0" dirty="0" smtClean="0"/>
                        <a:t>Financiamiento per cápita.</a:t>
                      </a:r>
                    </a:p>
                    <a:p>
                      <a:pPr>
                        <a:buFont typeface="Arial" pitchFamily="34" charset="0"/>
                        <a:buChar char="•"/>
                      </a:pPr>
                      <a:r>
                        <a:rPr lang="en-US" sz="2000" baseline="0" dirty="0" err="1" smtClean="0"/>
                        <a:t>Poco</a:t>
                      </a:r>
                      <a:r>
                        <a:rPr lang="en-US" sz="2000" baseline="0" dirty="0" smtClean="0"/>
                        <a:t> </a:t>
                      </a:r>
                      <a:r>
                        <a:rPr lang="en-US" sz="2000" baseline="0" dirty="0" err="1" smtClean="0"/>
                        <a:t>uso</a:t>
                      </a:r>
                      <a:r>
                        <a:rPr lang="en-US" sz="2000" baseline="0" dirty="0" smtClean="0"/>
                        <a:t>: </a:t>
                      </a:r>
                      <a:r>
                        <a:rPr lang="en-US" sz="2000" baseline="0" dirty="0" err="1" smtClean="0"/>
                        <a:t>modelo</a:t>
                      </a:r>
                      <a:r>
                        <a:rPr lang="en-US" sz="2000" baseline="0" dirty="0" smtClean="0"/>
                        <a:t> de </a:t>
                      </a:r>
                      <a:r>
                        <a:rPr lang="en-US" sz="2000" baseline="0" dirty="0" err="1" smtClean="0"/>
                        <a:t>transferencias</a:t>
                      </a:r>
                      <a:r>
                        <a:rPr lang="en-US" sz="2000" baseline="0" dirty="0" smtClean="0"/>
                        <a:t> </a:t>
                      </a:r>
                      <a:r>
                        <a:rPr lang="en-US" sz="2000" baseline="0" dirty="0" err="1" smtClean="0"/>
                        <a:t>condicionadas</a:t>
                      </a:r>
                      <a:r>
                        <a:rPr lang="en-US" sz="2000" baseline="0" dirty="0" smtClean="0"/>
                        <a:t>.</a:t>
                      </a:r>
                    </a:p>
                    <a:p>
                      <a:pPr>
                        <a:buFont typeface="Arial" pitchFamily="34" charset="0"/>
                        <a:buChar char="•"/>
                      </a:pPr>
                      <a:r>
                        <a:rPr lang="en-US" sz="2000" baseline="0" dirty="0" smtClean="0"/>
                        <a:t>ONG’s  </a:t>
                      </a:r>
                      <a:r>
                        <a:rPr lang="en-US" sz="2000" baseline="0" dirty="0" err="1" smtClean="0"/>
                        <a:t>financiadas</a:t>
                      </a:r>
                      <a:r>
                        <a:rPr lang="en-US" sz="2000" baseline="0" dirty="0" smtClean="0"/>
                        <a:t> </a:t>
                      </a:r>
                      <a:r>
                        <a:rPr lang="en-US" sz="2000" baseline="0" dirty="0" err="1" smtClean="0"/>
                        <a:t>por</a:t>
                      </a:r>
                      <a:r>
                        <a:rPr lang="en-US" sz="2000" baseline="0" dirty="0" smtClean="0"/>
                        <a:t> el Estado.</a:t>
                      </a:r>
                      <a:endParaRPr lang="es-CL" sz="2000" dirty="0"/>
                    </a:p>
                  </a:txBody>
                  <a:tcPr/>
                </a:tc>
              </a:tr>
              <a:tr h="370840">
                <a:tc>
                  <a:txBody>
                    <a:bodyPr/>
                    <a:lstStyle/>
                    <a:p>
                      <a:r>
                        <a:rPr lang="es-CL" sz="2000" dirty="0" smtClean="0"/>
                        <a:t>Desechos</a:t>
                      </a:r>
                      <a:r>
                        <a:rPr lang="es-CL" sz="2000" baseline="0" dirty="0" smtClean="0"/>
                        <a:t> sólidos</a:t>
                      </a:r>
                      <a:endParaRPr lang="es-CL" sz="2000" dirty="0"/>
                    </a:p>
                  </a:txBody>
                  <a:tcPr/>
                </a:tc>
                <a:tc>
                  <a:txBody>
                    <a:bodyPr/>
                    <a:lstStyle/>
                    <a:p>
                      <a:r>
                        <a:rPr kumimoji="0" lang="es-ES" sz="2000" kern="1200" dirty="0" smtClean="0">
                          <a:solidFill>
                            <a:schemeClr val="dk1"/>
                          </a:solidFill>
                          <a:latin typeface="+mn-lt"/>
                          <a:ea typeface="+mn-ea"/>
                          <a:cs typeface="+mn-cs"/>
                        </a:rPr>
                        <a:t>Fiscalización nivel central</a:t>
                      </a:r>
                      <a:r>
                        <a:rPr kumimoji="0" lang="es-ES" sz="2000" kern="1200" baseline="0" dirty="0" smtClean="0">
                          <a:solidFill>
                            <a:schemeClr val="dk1"/>
                          </a:solidFill>
                          <a:latin typeface="+mn-lt"/>
                          <a:ea typeface="+mn-ea"/>
                          <a:cs typeface="+mn-cs"/>
                        </a:rPr>
                        <a:t>, r</a:t>
                      </a:r>
                      <a:r>
                        <a:rPr kumimoji="0" lang="es-ES" sz="2000" kern="1200" dirty="0" smtClean="0">
                          <a:solidFill>
                            <a:schemeClr val="dk1"/>
                          </a:solidFill>
                          <a:latin typeface="+mn-lt"/>
                          <a:ea typeface="+mn-ea"/>
                          <a:cs typeface="+mn-cs"/>
                        </a:rPr>
                        <a:t>ecolección y acopio a nivel local, modelo de </a:t>
                      </a:r>
                      <a:r>
                        <a:rPr kumimoji="0" lang="es-ES" sz="2000" kern="1200" dirty="0" err="1" smtClean="0">
                          <a:solidFill>
                            <a:schemeClr val="dk1"/>
                          </a:solidFill>
                          <a:latin typeface="+mn-lt"/>
                          <a:ea typeface="+mn-ea"/>
                          <a:cs typeface="+mn-cs"/>
                        </a:rPr>
                        <a:t>externalización</a:t>
                      </a:r>
                      <a:r>
                        <a:rPr kumimoji="0" lang="es-ES" sz="2000" kern="1200" dirty="0" smtClean="0">
                          <a:solidFill>
                            <a:schemeClr val="dk1"/>
                          </a:solidFill>
                          <a:latin typeface="+mn-lt"/>
                          <a:ea typeface="+mn-ea"/>
                          <a:cs typeface="+mn-cs"/>
                        </a:rPr>
                        <a:t> servicios.</a:t>
                      </a:r>
                      <a:endParaRPr lang="es-CL" sz="2000" dirty="0"/>
                    </a:p>
                  </a:txBody>
                  <a:tcPr/>
                </a:tc>
              </a:tr>
              <a:tr h="370840">
                <a:tc>
                  <a:txBody>
                    <a:bodyPr/>
                    <a:lstStyle/>
                    <a:p>
                      <a:r>
                        <a:rPr lang="es-CL" sz="2000" dirty="0" smtClean="0"/>
                        <a:t>Fomento productivo</a:t>
                      </a:r>
                      <a:endParaRPr lang="es-CL" sz="2000" dirty="0"/>
                    </a:p>
                  </a:txBody>
                  <a:tcPr/>
                </a:tc>
                <a:tc>
                  <a:txBody>
                    <a:bodyPr/>
                    <a:lstStyle/>
                    <a:p>
                      <a:pPr>
                        <a:buFont typeface="Arial" pitchFamily="34" charset="0"/>
                        <a:buChar char="•"/>
                      </a:pPr>
                      <a:r>
                        <a:rPr lang="es-CL" sz="2000" dirty="0" smtClean="0"/>
                        <a:t>Nivel local con funciones poco claras</a:t>
                      </a:r>
                    </a:p>
                    <a:p>
                      <a:pPr>
                        <a:buFont typeface="Arial" pitchFamily="34" charset="0"/>
                        <a:buChar char="•"/>
                      </a:pPr>
                      <a:r>
                        <a:rPr lang="es-CL" sz="2000" dirty="0" smtClean="0"/>
                        <a:t>Programas</a:t>
                      </a:r>
                      <a:r>
                        <a:rPr lang="es-CL" sz="2000" baseline="0" dirty="0" smtClean="0"/>
                        <a:t> sectoriales, poco articulados con nivel </a:t>
                      </a:r>
                      <a:r>
                        <a:rPr lang="es-CL" sz="2000" baseline="0" dirty="0" err="1" smtClean="0"/>
                        <a:t>subnacional</a:t>
                      </a:r>
                      <a:r>
                        <a:rPr lang="es-CL" sz="2000" baseline="0" dirty="0" smtClean="0"/>
                        <a:t> sin recursos.</a:t>
                      </a:r>
                    </a:p>
                    <a:p>
                      <a:pPr>
                        <a:buFont typeface="Arial" pitchFamily="34" charset="0"/>
                        <a:buChar char="•"/>
                      </a:pPr>
                      <a:r>
                        <a:rPr lang="es-CL" sz="2000" baseline="0" dirty="0" smtClean="0"/>
                        <a:t>Caso Peruano de Cajas municipales de crédito</a:t>
                      </a:r>
                      <a:endParaRPr lang="es-CL" sz="2000" dirty="0"/>
                    </a:p>
                  </a:txBody>
                  <a:tcPr/>
                </a:tc>
              </a:tr>
              <a:tr h="370840">
                <a:tc>
                  <a:txBody>
                    <a:bodyPr/>
                    <a:lstStyle/>
                    <a:p>
                      <a:r>
                        <a:rPr lang="es-CL" sz="2000" dirty="0" smtClean="0"/>
                        <a:t>Seguridad pública</a:t>
                      </a:r>
                      <a:endParaRPr lang="es-CL" sz="2000" dirty="0"/>
                    </a:p>
                  </a:txBody>
                  <a:tcPr/>
                </a:tc>
                <a:tc>
                  <a:txBody>
                    <a:bodyPr/>
                    <a:lstStyle/>
                    <a:p>
                      <a:pPr>
                        <a:buFont typeface="Arial" pitchFamily="34" charset="0"/>
                        <a:buChar char="•"/>
                      </a:pPr>
                      <a:r>
                        <a:rPr lang="es-CL" sz="2000" dirty="0" smtClean="0"/>
                        <a:t>Mayor nivel de centralización.</a:t>
                      </a:r>
                      <a:r>
                        <a:rPr lang="es-CL" sz="2000" baseline="0" dirty="0" smtClean="0"/>
                        <a:t> </a:t>
                      </a:r>
                    </a:p>
                    <a:p>
                      <a:pPr>
                        <a:buFont typeface="Arial" pitchFamily="34" charset="0"/>
                        <a:buChar char="•"/>
                      </a:pPr>
                      <a:r>
                        <a:rPr lang="es-CL" sz="2000" baseline="0" dirty="0" smtClean="0"/>
                        <a:t>Algunos cuerpos municipales con funciones locales.</a:t>
                      </a:r>
                      <a:endParaRPr lang="es-CL" sz="20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4800" y="762000"/>
          <a:ext cx="8686800" cy="4985587"/>
        </p:xfrm>
        <a:graphic>
          <a:graphicData uri="http://schemas.openxmlformats.org/drawingml/2006/table">
            <a:tbl>
              <a:tblPr firstRow="1" bandRow="1">
                <a:tableStyleId>{5940675A-B579-460E-94D1-54222C63F5DA}</a:tableStyleId>
              </a:tblPr>
              <a:tblGrid>
                <a:gridCol w="1295401"/>
                <a:gridCol w="3321227"/>
                <a:gridCol w="339181"/>
                <a:gridCol w="339181"/>
                <a:gridCol w="339181"/>
                <a:gridCol w="339181"/>
                <a:gridCol w="339181"/>
                <a:gridCol w="339181"/>
                <a:gridCol w="339181"/>
                <a:gridCol w="339181"/>
                <a:gridCol w="339181"/>
                <a:gridCol w="339181"/>
                <a:gridCol w="339181"/>
                <a:gridCol w="339181"/>
              </a:tblGrid>
              <a:tr h="451155">
                <a:tc rowSpan="2">
                  <a:txBody>
                    <a:bodyPr/>
                    <a:lstStyle/>
                    <a:p>
                      <a:endParaRPr lang="es-CL" sz="1200" dirty="0"/>
                    </a:p>
                  </a:txBody>
                  <a:tcPr/>
                </a:tc>
                <a:tc rowSpan="2">
                  <a:txBody>
                    <a:bodyPr/>
                    <a:lstStyle/>
                    <a:p>
                      <a:endParaRPr lang="es-CL" sz="1200" dirty="0"/>
                    </a:p>
                  </a:txBody>
                  <a:tcPr/>
                </a:tc>
                <a:tc gridSpan="4">
                  <a:txBody>
                    <a:bodyPr/>
                    <a:lstStyle/>
                    <a:p>
                      <a:pPr algn="ctr"/>
                      <a:r>
                        <a:rPr lang="es-CL" sz="1200" kern="1200" dirty="0" smtClean="0"/>
                        <a:t>Nivel </a:t>
                      </a:r>
                    </a:p>
                    <a:p>
                      <a:pPr algn="ctr"/>
                      <a:r>
                        <a:rPr lang="es-CL" sz="1200" kern="1200" dirty="0" smtClean="0"/>
                        <a:t>Nacional</a:t>
                      </a:r>
                      <a:endParaRPr lang="es-CL" sz="1200" b="1" kern="1200" dirty="0" smtClean="0">
                        <a:solidFill>
                          <a:schemeClr val="dk1"/>
                        </a:solidFill>
                        <a:latin typeface="+mn-lt"/>
                        <a:ea typeface="+mn-ea"/>
                        <a:cs typeface="+mn-cs"/>
                      </a:endParaRPr>
                    </a:p>
                  </a:txBody>
                  <a:tcPr/>
                </a:tc>
                <a:tc hMerge="1">
                  <a:txBody>
                    <a:bodyPr/>
                    <a:lstStyle/>
                    <a:p>
                      <a:endParaRPr lang="es-CL" sz="1800" kern="1200" dirty="0" smtClean="0">
                        <a:solidFill>
                          <a:schemeClr val="dk1"/>
                        </a:solidFill>
                        <a:latin typeface="+mn-lt"/>
                        <a:ea typeface="+mn-ea"/>
                        <a:cs typeface="+mn-cs"/>
                      </a:endParaRPr>
                    </a:p>
                  </a:txBody>
                  <a:tcPr/>
                </a:tc>
                <a:tc hMerge="1">
                  <a:txBody>
                    <a:bodyPr/>
                    <a:lstStyle/>
                    <a:p>
                      <a:endParaRPr lang="es-CL" sz="1800" kern="1200" dirty="0" smtClean="0">
                        <a:solidFill>
                          <a:schemeClr val="dk1"/>
                        </a:solidFill>
                        <a:latin typeface="+mn-lt"/>
                        <a:ea typeface="+mn-ea"/>
                        <a:cs typeface="+mn-cs"/>
                      </a:endParaRPr>
                    </a:p>
                  </a:txBody>
                  <a:tcPr/>
                </a:tc>
                <a:tc hMerge="1">
                  <a:txBody>
                    <a:bodyPr/>
                    <a:lstStyle/>
                    <a:p>
                      <a:endParaRPr lang="es-CL" sz="1800" kern="1200" dirty="0" smtClean="0">
                        <a:solidFill>
                          <a:schemeClr val="dk1"/>
                        </a:solidFill>
                        <a:latin typeface="+mn-lt"/>
                        <a:ea typeface="+mn-ea"/>
                        <a:cs typeface="+mn-cs"/>
                      </a:endParaRPr>
                    </a:p>
                  </a:txBody>
                  <a:tcPr/>
                </a:tc>
                <a:tc gridSpan="4">
                  <a:txBody>
                    <a:bodyPr/>
                    <a:lstStyle/>
                    <a:p>
                      <a:pPr algn="ctr"/>
                      <a:r>
                        <a:rPr lang="es-CL" sz="1200" kern="1200" dirty="0" smtClean="0"/>
                        <a:t>Nivel intermedio</a:t>
                      </a:r>
                      <a:endParaRPr lang="es-CL" sz="1200" b="1" kern="1200" dirty="0" smtClean="0">
                        <a:solidFill>
                          <a:schemeClr val="dk1"/>
                        </a:solidFill>
                        <a:latin typeface="+mn-lt"/>
                        <a:ea typeface="+mn-ea"/>
                        <a:cs typeface="+mn-cs"/>
                      </a:endParaRPr>
                    </a:p>
                  </a:txBody>
                  <a:tcPr/>
                </a:tc>
                <a:tc hMerge="1">
                  <a:txBody>
                    <a:bodyPr/>
                    <a:lstStyle/>
                    <a:p>
                      <a:pPr algn="ctr"/>
                      <a:endParaRPr lang="es-CL" dirty="0"/>
                    </a:p>
                  </a:txBody>
                  <a:tcPr/>
                </a:tc>
                <a:tc hMerge="1">
                  <a:txBody>
                    <a:bodyPr/>
                    <a:lstStyle/>
                    <a:p>
                      <a:pPr algn="ctr"/>
                      <a:endParaRPr lang="es-CL" dirty="0"/>
                    </a:p>
                  </a:txBody>
                  <a:tcPr/>
                </a:tc>
                <a:tc hMerge="1">
                  <a:txBody>
                    <a:bodyPr/>
                    <a:lstStyle/>
                    <a:p>
                      <a:pPr algn="ctr"/>
                      <a:endParaRPr lang="es-CL" dirty="0"/>
                    </a:p>
                  </a:txBody>
                  <a:tcPr/>
                </a:tc>
                <a:tc gridSpan="4">
                  <a:txBody>
                    <a:bodyPr/>
                    <a:lstStyle/>
                    <a:p>
                      <a:pPr algn="ctr"/>
                      <a:r>
                        <a:rPr lang="es-CL" sz="1200" kern="1200" dirty="0" smtClean="0"/>
                        <a:t>Nivel </a:t>
                      </a:r>
                    </a:p>
                    <a:p>
                      <a:pPr algn="ctr"/>
                      <a:r>
                        <a:rPr lang="es-CL" sz="1200" kern="1200" dirty="0" smtClean="0"/>
                        <a:t>local</a:t>
                      </a:r>
                      <a:endParaRPr lang="es-CL" sz="1200" b="1" kern="1200" dirty="0" smtClean="0">
                        <a:solidFill>
                          <a:schemeClr val="dk1"/>
                        </a:solidFill>
                        <a:latin typeface="+mn-lt"/>
                        <a:ea typeface="+mn-ea"/>
                        <a:cs typeface="+mn-cs"/>
                      </a:endParaRPr>
                    </a:p>
                  </a:txBody>
                  <a:tcPr/>
                </a:tc>
                <a:tc hMerge="1">
                  <a:txBody>
                    <a:bodyPr/>
                    <a:lstStyle/>
                    <a:p>
                      <a:pPr algn="ctr"/>
                      <a:endParaRPr lang="es-CL" dirty="0"/>
                    </a:p>
                  </a:txBody>
                  <a:tcPr/>
                </a:tc>
                <a:tc hMerge="1">
                  <a:txBody>
                    <a:bodyPr/>
                    <a:lstStyle/>
                    <a:p>
                      <a:pPr algn="ctr"/>
                      <a:endParaRPr lang="es-CL" dirty="0"/>
                    </a:p>
                  </a:txBody>
                  <a:tcPr/>
                </a:tc>
                <a:tc hMerge="1">
                  <a:txBody>
                    <a:bodyPr/>
                    <a:lstStyle/>
                    <a:p>
                      <a:pPr algn="ctr"/>
                      <a:endParaRPr lang="es-CL" dirty="0"/>
                    </a:p>
                  </a:txBody>
                  <a:tcPr/>
                </a:tc>
              </a:tr>
              <a:tr h="215467">
                <a:tc vMerge="1">
                  <a:txBody>
                    <a:bodyPr/>
                    <a:lstStyle/>
                    <a:p>
                      <a:endParaRPr lang="es-CL" sz="1050" dirty="0"/>
                    </a:p>
                  </a:txBody>
                  <a:tcPr/>
                </a:tc>
                <a:tc vMerge="1">
                  <a:txBody>
                    <a:bodyPr/>
                    <a:lstStyle/>
                    <a:p>
                      <a:endParaRPr lang="es-CL" sz="1050" dirty="0"/>
                    </a:p>
                  </a:txBody>
                  <a:tcPr/>
                </a:tc>
                <a:tc>
                  <a:txBody>
                    <a:bodyPr/>
                    <a:lstStyle/>
                    <a:p>
                      <a:pPr algn="ctr"/>
                      <a:r>
                        <a:rPr lang="es-CL" sz="1400" kern="1200" dirty="0" smtClean="0"/>
                        <a:t>P</a:t>
                      </a:r>
                      <a:endParaRPr lang="es-CL" sz="1400" kern="1200" dirty="0">
                        <a:solidFill>
                          <a:schemeClr val="dk1"/>
                        </a:solidFill>
                        <a:latin typeface="+mn-lt"/>
                        <a:ea typeface="+mn-ea"/>
                        <a:cs typeface="+mn-cs"/>
                      </a:endParaRPr>
                    </a:p>
                  </a:txBody>
                  <a:tcPr/>
                </a:tc>
                <a:tc>
                  <a:txBody>
                    <a:bodyPr/>
                    <a:lstStyle/>
                    <a:p>
                      <a:pPr algn="ctr"/>
                      <a:r>
                        <a:rPr lang="es-CL" sz="1400" kern="1200" dirty="0" smtClean="0"/>
                        <a:t>O</a:t>
                      </a:r>
                      <a:endParaRPr lang="es-CL" sz="1400" kern="1200" dirty="0">
                        <a:solidFill>
                          <a:schemeClr val="dk1"/>
                        </a:solidFill>
                        <a:latin typeface="+mn-lt"/>
                        <a:ea typeface="+mn-ea"/>
                        <a:cs typeface="+mn-cs"/>
                      </a:endParaRPr>
                    </a:p>
                  </a:txBody>
                  <a:tcPr/>
                </a:tc>
                <a:tc>
                  <a:txBody>
                    <a:bodyPr/>
                    <a:lstStyle/>
                    <a:p>
                      <a:pPr algn="ctr"/>
                      <a:r>
                        <a:rPr lang="es-CL" sz="1400" kern="1200" dirty="0" smtClean="0"/>
                        <a:t>F</a:t>
                      </a:r>
                      <a:endParaRPr lang="es-CL" sz="1400" kern="1200" dirty="0">
                        <a:solidFill>
                          <a:schemeClr val="dk1"/>
                        </a:solidFill>
                        <a:latin typeface="+mn-lt"/>
                        <a:ea typeface="+mn-ea"/>
                        <a:cs typeface="+mn-cs"/>
                      </a:endParaRPr>
                    </a:p>
                  </a:txBody>
                  <a:tcPr/>
                </a:tc>
                <a:tc>
                  <a:txBody>
                    <a:bodyPr/>
                    <a:lstStyle/>
                    <a:p>
                      <a:pPr algn="ctr"/>
                      <a:r>
                        <a:rPr lang="es-CL" sz="1400" kern="1200" dirty="0" smtClean="0"/>
                        <a:t>E</a:t>
                      </a:r>
                      <a:endParaRPr lang="es-CL" sz="1400" kern="1200" dirty="0">
                        <a:solidFill>
                          <a:schemeClr val="dk1"/>
                        </a:solidFill>
                        <a:latin typeface="+mn-lt"/>
                        <a:ea typeface="+mn-ea"/>
                        <a:cs typeface="+mn-cs"/>
                      </a:endParaRPr>
                    </a:p>
                  </a:txBody>
                  <a:tcPr/>
                </a:tc>
                <a:tc>
                  <a:txBody>
                    <a:bodyPr/>
                    <a:lstStyle/>
                    <a:p>
                      <a:pPr algn="ctr"/>
                      <a:r>
                        <a:rPr lang="es-CL" sz="1400" kern="1200" dirty="0" smtClean="0"/>
                        <a:t>P</a:t>
                      </a:r>
                      <a:endParaRPr lang="es-CL" sz="1400" kern="1200" dirty="0">
                        <a:solidFill>
                          <a:schemeClr val="dk1"/>
                        </a:solidFill>
                        <a:latin typeface="+mn-lt"/>
                        <a:ea typeface="+mn-ea"/>
                        <a:cs typeface="+mn-cs"/>
                      </a:endParaRPr>
                    </a:p>
                  </a:txBody>
                  <a:tcPr/>
                </a:tc>
                <a:tc>
                  <a:txBody>
                    <a:bodyPr/>
                    <a:lstStyle/>
                    <a:p>
                      <a:pPr algn="ctr"/>
                      <a:r>
                        <a:rPr lang="es-CL" sz="1400" dirty="0" smtClean="0"/>
                        <a:t>O</a:t>
                      </a:r>
                      <a:endParaRPr lang="es-CL" sz="1400" dirty="0"/>
                    </a:p>
                  </a:txBody>
                  <a:tcPr/>
                </a:tc>
                <a:tc>
                  <a:txBody>
                    <a:bodyPr/>
                    <a:lstStyle/>
                    <a:p>
                      <a:pPr algn="ctr"/>
                      <a:r>
                        <a:rPr lang="es-CL" sz="1400" dirty="0" smtClean="0"/>
                        <a:t>F</a:t>
                      </a:r>
                      <a:endParaRPr lang="es-CL" sz="1400" dirty="0"/>
                    </a:p>
                  </a:txBody>
                  <a:tcPr/>
                </a:tc>
                <a:tc>
                  <a:txBody>
                    <a:bodyPr/>
                    <a:lstStyle/>
                    <a:p>
                      <a:pPr algn="ctr"/>
                      <a:r>
                        <a:rPr lang="es-CL" sz="1400" dirty="0" smtClean="0"/>
                        <a:t>E</a:t>
                      </a:r>
                      <a:endParaRPr lang="es-CL" sz="1400" dirty="0"/>
                    </a:p>
                  </a:txBody>
                  <a:tcPr/>
                </a:tc>
                <a:tc>
                  <a:txBody>
                    <a:bodyPr/>
                    <a:lstStyle/>
                    <a:p>
                      <a:pPr algn="ctr"/>
                      <a:r>
                        <a:rPr lang="es-CL" sz="1400" dirty="0" smtClean="0"/>
                        <a:t>P</a:t>
                      </a:r>
                      <a:endParaRPr lang="es-CL" sz="1400" dirty="0"/>
                    </a:p>
                  </a:txBody>
                  <a:tcPr/>
                </a:tc>
                <a:tc>
                  <a:txBody>
                    <a:bodyPr/>
                    <a:lstStyle/>
                    <a:p>
                      <a:pPr algn="ctr"/>
                      <a:r>
                        <a:rPr lang="es-CL" sz="1400" dirty="0" smtClean="0"/>
                        <a:t>O</a:t>
                      </a:r>
                      <a:endParaRPr lang="es-CL" sz="1400" dirty="0"/>
                    </a:p>
                  </a:txBody>
                  <a:tcPr/>
                </a:tc>
                <a:tc>
                  <a:txBody>
                    <a:bodyPr/>
                    <a:lstStyle/>
                    <a:p>
                      <a:pPr algn="ctr"/>
                      <a:r>
                        <a:rPr lang="es-CL" sz="1400" dirty="0" smtClean="0"/>
                        <a:t>F</a:t>
                      </a:r>
                      <a:endParaRPr lang="es-CL" sz="1400" dirty="0"/>
                    </a:p>
                  </a:txBody>
                  <a:tcPr/>
                </a:tc>
                <a:tc>
                  <a:txBody>
                    <a:bodyPr/>
                    <a:lstStyle/>
                    <a:p>
                      <a:pPr algn="ctr"/>
                      <a:r>
                        <a:rPr lang="es-CL" sz="1400" dirty="0" smtClean="0"/>
                        <a:t>E</a:t>
                      </a:r>
                      <a:endParaRPr lang="es-CL" sz="1400" dirty="0"/>
                    </a:p>
                  </a:txBody>
                  <a:tcPr/>
                </a:tc>
              </a:tr>
              <a:tr h="255655">
                <a:tc rowSpan="4">
                  <a:txBody>
                    <a:bodyPr/>
                    <a:lstStyle/>
                    <a:p>
                      <a:r>
                        <a:rPr lang="es-CL" sz="1200" kern="1200" baseline="0" dirty="0" smtClean="0"/>
                        <a:t>Políticas y marco normativo</a:t>
                      </a:r>
                      <a:endParaRPr lang="es-CL" sz="1200" dirty="0"/>
                    </a:p>
                  </a:txBody>
                  <a:tcPr anchor="ctr"/>
                </a:tc>
                <a:tc>
                  <a:txBody>
                    <a:bodyPr/>
                    <a:lstStyle/>
                    <a:p>
                      <a:r>
                        <a:rPr lang="es-CL" sz="1100" kern="1200" baseline="0" dirty="0" smtClean="0"/>
                        <a:t>Leyes, normas y reglamentos</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FF00"/>
                    </a:solidFill>
                  </a:tcPr>
                </a:tc>
                <a:tc>
                  <a:txBody>
                    <a:bodyPr/>
                    <a:lstStyle/>
                    <a:p>
                      <a:pPr algn="ctr"/>
                      <a:endParaRPr lang="es-CL" sz="600" dirty="0"/>
                    </a:p>
                  </a:txBody>
                  <a:tcPr>
                    <a:solidFill>
                      <a:srgbClr val="FFFF00"/>
                    </a:solidFill>
                  </a:tcPr>
                </a:tc>
                <a:tc>
                  <a:txBody>
                    <a:bodyPr/>
                    <a:lstStyle/>
                    <a:p>
                      <a:pPr algn="ctr"/>
                      <a:endParaRPr lang="es-CL" sz="600" dirty="0"/>
                    </a:p>
                  </a:txBody>
                  <a:tcPr/>
                </a:tc>
                <a:tc>
                  <a:txBody>
                    <a:bodyPr/>
                    <a:lstStyle/>
                    <a:p>
                      <a:pPr algn="ctr"/>
                      <a:endParaRPr lang="es-CL" sz="600" dirty="0"/>
                    </a:p>
                  </a:txBody>
                  <a:tcPr/>
                </a:tc>
              </a:tr>
              <a:tr h="255655">
                <a:tc vMerge="1">
                  <a:txBody>
                    <a:bodyPr/>
                    <a:lstStyle/>
                    <a:p>
                      <a:endParaRPr lang="es-CL" dirty="0"/>
                    </a:p>
                  </a:txBody>
                  <a:tcPr/>
                </a:tc>
                <a:tc>
                  <a:txBody>
                    <a:bodyPr/>
                    <a:lstStyle/>
                    <a:p>
                      <a:r>
                        <a:rPr lang="es-CL" sz="1100" kern="1200" baseline="0" dirty="0" smtClean="0"/>
                        <a:t>Políticas</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tc>
                <a:tc>
                  <a:txBody>
                    <a:bodyPr/>
                    <a:lstStyle/>
                    <a:p>
                      <a:pPr algn="ctr"/>
                      <a:endParaRPr lang="es-CL" sz="600" dirty="0"/>
                    </a:p>
                  </a:txBody>
                  <a:tcPr>
                    <a:solidFill>
                      <a:srgbClr val="FFC000"/>
                    </a:solidFill>
                  </a:tcPr>
                </a:tc>
                <a:tc>
                  <a:txBody>
                    <a:bodyPr/>
                    <a:lstStyle/>
                    <a:p>
                      <a:pPr algn="ctr"/>
                      <a:endParaRPr lang="es-CL" sz="600" dirty="0"/>
                    </a:p>
                  </a:txBody>
                  <a:tcPr/>
                </a:tc>
                <a:tc>
                  <a:txBody>
                    <a:bodyPr/>
                    <a:lstStyle/>
                    <a:p>
                      <a:pPr algn="ctr"/>
                      <a:endParaRPr lang="es-CL" sz="600" dirty="0"/>
                    </a:p>
                  </a:txBody>
                  <a:tcPr/>
                </a:tc>
              </a:tr>
              <a:tr h="255655">
                <a:tc vMerge="1">
                  <a:txBody>
                    <a:bodyPr/>
                    <a:lstStyle/>
                    <a:p>
                      <a:endParaRPr lang="es-CL" dirty="0"/>
                    </a:p>
                  </a:txBody>
                  <a:tcPr/>
                </a:tc>
                <a:tc>
                  <a:txBody>
                    <a:bodyPr/>
                    <a:lstStyle/>
                    <a:p>
                      <a:r>
                        <a:rPr lang="es-CL" sz="1100" dirty="0" smtClean="0"/>
                        <a:t>Contenidos</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tc>
                <a:tc>
                  <a:txBody>
                    <a:bodyPr/>
                    <a:lstStyle/>
                    <a:p>
                      <a:pPr algn="ctr"/>
                      <a:endParaRPr lang="es-CL" sz="600" dirty="0"/>
                    </a:p>
                  </a:txBody>
                  <a:tcPr>
                    <a:solidFill>
                      <a:srgbClr val="FFC000"/>
                    </a:solidFill>
                  </a:tcPr>
                </a:tc>
                <a:tc>
                  <a:txBody>
                    <a:bodyPr/>
                    <a:lstStyle/>
                    <a:p>
                      <a:pPr algn="ctr"/>
                      <a:endParaRPr lang="es-CL" sz="600" dirty="0"/>
                    </a:p>
                  </a:txBody>
                  <a:tcPr/>
                </a:tc>
                <a:tc>
                  <a:txBody>
                    <a:bodyPr/>
                    <a:lstStyle/>
                    <a:p>
                      <a:pPr algn="ctr"/>
                      <a:endParaRPr lang="es-CL" sz="600" dirty="0"/>
                    </a:p>
                  </a:txBody>
                  <a:tcPr/>
                </a:tc>
              </a:tr>
              <a:tr h="255655">
                <a:tc vMerge="1">
                  <a:txBody>
                    <a:bodyPr/>
                    <a:lstStyle/>
                    <a:p>
                      <a:endParaRPr lang="es-CL" dirty="0"/>
                    </a:p>
                  </a:txBody>
                  <a:tcPr/>
                </a:tc>
                <a:tc>
                  <a:txBody>
                    <a:bodyPr/>
                    <a:lstStyle/>
                    <a:p>
                      <a:r>
                        <a:rPr lang="es-CL" sz="1100" dirty="0" smtClean="0"/>
                        <a:t>Estándares</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tc>
                <a:tc>
                  <a:txBody>
                    <a:bodyPr/>
                    <a:lstStyle/>
                    <a:p>
                      <a:pPr algn="ctr"/>
                      <a:endParaRPr lang="es-CL" sz="600" dirty="0"/>
                    </a:p>
                  </a:txBody>
                  <a:tcPr>
                    <a:solidFill>
                      <a:srgbClr val="FFC000"/>
                    </a:solidFill>
                  </a:tcPr>
                </a:tc>
                <a:tc>
                  <a:txBody>
                    <a:bodyPr/>
                    <a:lstStyle/>
                    <a:p>
                      <a:pPr algn="ctr"/>
                      <a:endParaRPr lang="es-CL" sz="600" dirty="0"/>
                    </a:p>
                  </a:txBody>
                  <a:tcPr/>
                </a:tc>
                <a:tc>
                  <a:txBody>
                    <a:bodyPr/>
                    <a:lstStyle/>
                    <a:p>
                      <a:pPr algn="ctr"/>
                      <a:endParaRPr lang="es-CL" sz="600" dirty="0"/>
                    </a:p>
                  </a:txBody>
                  <a:tcPr/>
                </a:tc>
              </a:tr>
              <a:tr h="255655">
                <a:tc rowSpan="2">
                  <a:txBody>
                    <a:bodyPr/>
                    <a:lstStyle/>
                    <a:p>
                      <a:r>
                        <a:rPr lang="es-CL" sz="1200" kern="1200" baseline="0" dirty="0" smtClean="0"/>
                        <a:t>Inversión</a:t>
                      </a:r>
                      <a:endParaRPr lang="es-CL" sz="1200" dirty="0"/>
                    </a:p>
                  </a:txBody>
                  <a:tcPr anchor="ctr"/>
                </a:tc>
                <a:tc>
                  <a:txBody>
                    <a:bodyPr/>
                    <a:lstStyle/>
                    <a:p>
                      <a:r>
                        <a:rPr lang="es-CL" sz="1100" dirty="0" smtClean="0"/>
                        <a:t>Infraestructura</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FF00"/>
                    </a:solidFill>
                  </a:tcPr>
                </a:tc>
                <a:tc>
                  <a:txBody>
                    <a:bodyPr/>
                    <a:lstStyle/>
                    <a:p>
                      <a:pPr algn="ctr"/>
                      <a:endParaRPr lang="es-CL" sz="600" dirty="0"/>
                    </a:p>
                  </a:txBody>
                  <a:tcPr>
                    <a:solidFill>
                      <a:srgbClr val="FFFF00"/>
                    </a:solidFill>
                  </a:tcPr>
                </a:tc>
                <a:tc>
                  <a:txBody>
                    <a:bodyPr/>
                    <a:lstStyle/>
                    <a:p>
                      <a:pPr algn="ctr"/>
                      <a:endParaRPr lang="es-CL" sz="600" dirty="0"/>
                    </a:p>
                  </a:txBody>
                  <a:tcPr/>
                </a:tc>
                <a:tc>
                  <a:txBody>
                    <a:bodyPr/>
                    <a:lstStyle/>
                    <a:p>
                      <a:pPr algn="ctr"/>
                      <a:endParaRPr lang="es-CL" sz="600" dirty="0"/>
                    </a:p>
                  </a:txBody>
                  <a:tcPr/>
                </a:tc>
              </a:tr>
              <a:tr h="255655">
                <a:tc vMerge="1">
                  <a:txBody>
                    <a:bodyPr/>
                    <a:lstStyle/>
                    <a:p>
                      <a:endParaRPr lang="es-CL" sz="1100" dirty="0"/>
                    </a:p>
                  </a:txBody>
                  <a:tcPr/>
                </a:tc>
                <a:tc>
                  <a:txBody>
                    <a:bodyPr/>
                    <a:lstStyle/>
                    <a:p>
                      <a:r>
                        <a:rPr lang="es-CL" sz="1100" kern="1200" baseline="0" dirty="0" smtClean="0"/>
                        <a:t>Equipamiento</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0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FF00"/>
                    </a:solidFill>
                  </a:tcPr>
                </a:tc>
                <a:tc>
                  <a:txBody>
                    <a:bodyPr/>
                    <a:lstStyle/>
                    <a:p>
                      <a:pPr algn="ctr"/>
                      <a:endParaRPr lang="es-CL" sz="600" dirty="0"/>
                    </a:p>
                  </a:txBody>
                  <a:tcPr>
                    <a:solidFill>
                      <a:srgbClr val="FFFF00"/>
                    </a:solidFill>
                  </a:tcPr>
                </a:tc>
                <a:tc>
                  <a:txBody>
                    <a:bodyPr/>
                    <a:lstStyle/>
                    <a:p>
                      <a:pPr algn="ctr"/>
                      <a:endParaRPr lang="es-CL" sz="600" dirty="0"/>
                    </a:p>
                  </a:txBody>
                  <a:tcPr/>
                </a:tc>
                <a:tc>
                  <a:txBody>
                    <a:bodyPr/>
                    <a:lstStyle/>
                    <a:p>
                      <a:pPr algn="ctr"/>
                      <a:endParaRPr lang="es-CL" sz="600" dirty="0"/>
                    </a:p>
                  </a:txBody>
                  <a:tcPr/>
                </a:tc>
              </a:tr>
              <a:tr h="255655">
                <a:tc rowSpan="2">
                  <a:txBody>
                    <a:bodyPr/>
                    <a:lstStyle/>
                    <a:p>
                      <a:r>
                        <a:rPr lang="es-CL" sz="1200" kern="1200" baseline="0" dirty="0" smtClean="0"/>
                        <a:t>Mantención</a:t>
                      </a:r>
                      <a:endParaRPr lang="es-CL" sz="1200" dirty="0"/>
                    </a:p>
                  </a:txBody>
                  <a:tcPr anchor="ctr"/>
                </a:tc>
                <a:tc>
                  <a:txBody>
                    <a:bodyPr/>
                    <a:lstStyle/>
                    <a:p>
                      <a:r>
                        <a:rPr lang="es-CL" sz="1100" dirty="0" smtClean="0"/>
                        <a:t>Infraestructura</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tc>
                <a:tc>
                  <a:txBody>
                    <a:bodyPr/>
                    <a:lstStyle/>
                    <a:p>
                      <a:endParaRPr lang="es-CL" sz="600" kern="1200" dirty="0" smtClean="0">
                        <a:solidFill>
                          <a:schemeClr val="dk1"/>
                        </a:solidFill>
                        <a:latin typeface="+mn-lt"/>
                        <a:ea typeface="+mn-ea"/>
                        <a:cs typeface="+mn-cs"/>
                      </a:endParaRPr>
                    </a:p>
                  </a:txBody>
                  <a:tcPr/>
                </a:tc>
                <a:tc>
                  <a:txBody>
                    <a:bodyPr/>
                    <a:lstStyle/>
                    <a:p>
                      <a:endParaRPr lang="es-CL" sz="600" kern="1200" dirty="0" smtClean="0">
                        <a:solidFill>
                          <a:schemeClr val="dk1"/>
                        </a:solidFill>
                        <a:latin typeface="+mn-lt"/>
                        <a:ea typeface="+mn-ea"/>
                        <a:cs typeface="+mn-cs"/>
                      </a:endParaRPr>
                    </a:p>
                  </a:txBody>
                  <a:tcPr/>
                </a:tc>
                <a:tc>
                  <a:txBody>
                    <a:bodyPr/>
                    <a:lstStyle/>
                    <a:p>
                      <a:endParaRPr lang="es-CL" sz="600" kern="1200" dirty="0" smtClean="0">
                        <a:solidFill>
                          <a:schemeClr val="dk1"/>
                        </a:solidFill>
                        <a:latin typeface="+mn-lt"/>
                        <a:ea typeface="+mn-ea"/>
                        <a:cs typeface="+mn-cs"/>
                      </a:endParaRPr>
                    </a:p>
                  </a:txBody>
                  <a:tcPr/>
                </a:tc>
                <a:tc>
                  <a:txBody>
                    <a:bodyPr/>
                    <a:lstStyle/>
                    <a:p>
                      <a:pPr algn="ctr"/>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FF00"/>
                    </a:solidFill>
                  </a:tcPr>
                </a:tc>
                <a:tc>
                  <a:txBody>
                    <a:bodyPr/>
                    <a:lstStyle/>
                    <a:p>
                      <a:pPr algn="ctr"/>
                      <a:endParaRPr lang="es-CL" sz="600" dirty="0"/>
                    </a:p>
                  </a:txBody>
                  <a:tcPr>
                    <a:solidFill>
                      <a:srgbClr val="FFFF00"/>
                    </a:solidFill>
                  </a:tcPr>
                </a:tc>
                <a:tc>
                  <a:txBody>
                    <a:bodyPr/>
                    <a:lstStyle/>
                    <a:p>
                      <a:pPr algn="ctr"/>
                      <a:endParaRPr lang="es-CL" sz="600" dirty="0"/>
                    </a:p>
                  </a:txBody>
                  <a:tcPr/>
                </a:tc>
                <a:tc>
                  <a:txBody>
                    <a:bodyPr/>
                    <a:lstStyle/>
                    <a:p>
                      <a:pPr algn="ctr"/>
                      <a:endParaRPr lang="es-CL" sz="600" dirty="0"/>
                    </a:p>
                  </a:txBody>
                  <a:tcPr/>
                </a:tc>
              </a:tr>
              <a:tr h="255655">
                <a:tc vMerge="1">
                  <a:txBody>
                    <a:bodyPr/>
                    <a:lstStyle/>
                    <a:p>
                      <a:endParaRPr lang="es-CL" sz="1100" dirty="0"/>
                    </a:p>
                  </a:txBody>
                  <a:tcPr/>
                </a:tc>
                <a:tc>
                  <a:txBody>
                    <a:bodyPr/>
                    <a:lstStyle/>
                    <a:p>
                      <a:r>
                        <a:rPr lang="es-CL" sz="1100" kern="1200" baseline="0" dirty="0" smtClean="0"/>
                        <a:t>Equipamiento</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tc>
                <a:tc>
                  <a:txBody>
                    <a:bodyPr/>
                    <a:lstStyle/>
                    <a:p>
                      <a:endParaRPr lang="es-CL" sz="600" kern="1200" dirty="0" smtClean="0">
                        <a:solidFill>
                          <a:schemeClr val="dk1"/>
                        </a:solidFill>
                        <a:latin typeface="+mn-lt"/>
                        <a:ea typeface="+mn-ea"/>
                        <a:cs typeface="+mn-cs"/>
                      </a:endParaRPr>
                    </a:p>
                  </a:txBody>
                  <a:tcPr/>
                </a:tc>
                <a:tc>
                  <a:txBody>
                    <a:bodyPr/>
                    <a:lstStyle/>
                    <a:p>
                      <a:endParaRPr lang="es-CL" sz="600" kern="1200" dirty="0" smtClean="0">
                        <a:solidFill>
                          <a:schemeClr val="dk1"/>
                        </a:solidFill>
                        <a:latin typeface="+mn-lt"/>
                        <a:ea typeface="+mn-ea"/>
                        <a:cs typeface="+mn-cs"/>
                      </a:endParaRPr>
                    </a:p>
                  </a:txBody>
                  <a:tcPr/>
                </a:tc>
                <a:tc>
                  <a:txBody>
                    <a:bodyPr/>
                    <a:lstStyle/>
                    <a:p>
                      <a:endParaRPr lang="es-CL" sz="600" kern="1200" dirty="0" smtClean="0">
                        <a:solidFill>
                          <a:schemeClr val="dk1"/>
                        </a:solidFill>
                        <a:latin typeface="+mn-lt"/>
                        <a:ea typeface="+mn-ea"/>
                        <a:cs typeface="+mn-cs"/>
                      </a:endParaRPr>
                    </a:p>
                  </a:txBody>
                  <a:tcPr/>
                </a:tc>
                <a:tc>
                  <a:txBody>
                    <a:bodyPr/>
                    <a:lstStyle/>
                    <a:p>
                      <a:pPr algn="ctr"/>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FF00"/>
                    </a:solidFill>
                  </a:tcPr>
                </a:tc>
                <a:tc>
                  <a:txBody>
                    <a:bodyPr/>
                    <a:lstStyle/>
                    <a:p>
                      <a:pPr algn="ctr"/>
                      <a:endParaRPr lang="es-CL" sz="600" dirty="0"/>
                    </a:p>
                  </a:txBody>
                  <a:tcPr>
                    <a:solidFill>
                      <a:srgbClr val="FFFF00"/>
                    </a:solidFill>
                  </a:tcPr>
                </a:tc>
                <a:tc>
                  <a:txBody>
                    <a:bodyPr/>
                    <a:lstStyle/>
                    <a:p>
                      <a:pPr algn="ctr"/>
                      <a:endParaRPr lang="es-CL" sz="600" dirty="0"/>
                    </a:p>
                  </a:txBody>
                  <a:tcPr/>
                </a:tc>
                <a:tc>
                  <a:txBody>
                    <a:bodyPr/>
                    <a:lstStyle/>
                    <a:p>
                      <a:pPr algn="ctr"/>
                      <a:endParaRPr lang="es-CL" sz="600" dirty="0"/>
                    </a:p>
                  </a:txBody>
                  <a:tcPr/>
                </a:tc>
              </a:tr>
              <a:tr h="200227">
                <a:tc rowSpan="4">
                  <a:txBody>
                    <a:bodyPr/>
                    <a:lstStyle/>
                    <a:p>
                      <a:r>
                        <a:rPr lang="es-CL" sz="1200" kern="1200" baseline="0" dirty="0" smtClean="0"/>
                        <a:t>Funcionamiento – ejecución</a:t>
                      </a:r>
                    </a:p>
                    <a:p>
                      <a:r>
                        <a:rPr lang="es-CL" sz="1200" kern="1200" baseline="0" dirty="0" smtClean="0"/>
                        <a:t>del servicio</a:t>
                      </a:r>
                      <a:endParaRPr lang="es-CL" sz="1200" dirty="0"/>
                    </a:p>
                  </a:txBody>
                  <a:tcPr anchor="ctr"/>
                </a:tc>
                <a:tc>
                  <a:txBody>
                    <a:bodyPr/>
                    <a:lstStyle/>
                    <a:p>
                      <a:r>
                        <a:rPr lang="es-CL" sz="1100" kern="1200" baseline="0" dirty="0" smtClean="0"/>
                        <a:t>Contratación y administración de personal</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FF00"/>
                    </a:solidFill>
                  </a:tcPr>
                </a:tc>
                <a:tc>
                  <a:txBody>
                    <a:bodyPr/>
                    <a:lstStyle/>
                    <a:p>
                      <a:pPr algn="ctr"/>
                      <a:endParaRPr lang="es-CL" sz="600" dirty="0"/>
                    </a:p>
                  </a:txBody>
                  <a:tcPr>
                    <a:solidFill>
                      <a:srgbClr val="FFFF00"/>
                    </a:solidFill>
                  </a:tcPr>
                </a:tc>
                <a:tc>
                  <a:txBody>
                    <a:bodyPr/>
                    <a:lstStyle/>
                    <a:p>
                      <a:pPr algn="ctr"/>
                      <a:endParaRPr lang="es-CL" sz="600" dirty="0"/>
                    </a:p>
                  </a:txBody>
                  <a:tcPr/>
                </a:tc>
                <a:tc>
                  <a:txBody>
                    <a:bodyPr/>
                    <a:lstStyle/>
                    <a:p>
                      <a:pPr algn="ctr"/>
                      <a:endParaRPr lang="es-CL" sz="600" dirty="0"/>
                    </a:p>
                  </a:txBody>
                  <a:tcPr/>
                </a:tc>
              </a:tr>
              <a:tr h="236349">
                <a:tc vMerge="1">
                  <a:txBody>
                    <a:bodyPr/>
                    <a:lstStyle/>
                    <a:p>
                      <a:endParaRPr lang="es-CL" sz="1100" dirty="0"/>
                    </a:p>
                  </a:txBody>
                  <a:tcPr/>
                </a:tc>
                <a:tc>
                  <a:txBody>
                    <a:bodyPr/>
                    <a:lstStyle/>
                    <a:p>
                      <a:r>
                        <a:rPr lang="es-CL" sz="1100" kern="1200" baseline="0" dirty="0" smtClean="0"/>
                        <a:t>Bienes y Servicios de consumo</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FF00"/>
                    </a:solidFill>
                  </a:tcPr>
                </a:tc>
                <a:tc>
                  <a:txBody>
                    <a:bodyPr/>
                    <a:lstStyle/>
                    <a:p>
                      <a:pPr algn="ctr"/>
                      <a:endParaRPr lang="es-CL" sz="600" dirty="0"/>
                    </a:p>
                  </a:txBody>
                  <a:tcPr>
                    <a:solidFill>
                      <a:srgbClr val="FFFF00"/>
                    </a:solidFill>
                  </a:tcPr>
                </a:tc>
                <a:tc>
                  <a:txBody>
                    <a:bodyPr/>
                    <a:lstStyle/>
                    <a:p>
                      <a:pPr algn="ctr"/>
                      <a:endParaRPr lang="es-CL" sz="600" dirty="0"/>
                    </a:p>
                  </a:txBody>
                  <a:tcPr/>
                </a:tc>
                <a:tc>
                  <a:txBody>
                    <a:bodyPr/>
                    <a:lstStyle/>
                    <a:p>
                      <a:pPr algn="ctr"/>
                      <a:endParaRPr lang="es-CL" sz="600" dirty="0"/>
                    </a:p>
                  </a:txBody>
                  <a:tcPr/>
                </a:tc>
              </a:tr>
              <a:tr h="255655">
                <a:tc vMerge="1">
                  <a:txBody>
                    <a:bodyPr/>
                    <a:lstStyle/>
                    <a:p>
                      <a:endParaRPr lang="es-CL" sz="1100" dirty="0"/>
                    </a:p>
                  </a:txBody>
                  <a:tcPr/>
                </a:tc>
                <a:tc>
                  <a:txBody>
                    <a:bodyPr/>
                    <a:lstStyle/>
                    <a:p>
                      <a:r>
                        <a:rPr lang="es-CL" sz="1100" kern="1200" baseline="0" dirty="0" smtClean="0"/>
                        <a:t>Servicios de Información</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FF00"/>
                    </a:solidFill>
                  </a:tcPr>
                </a:tc>
                <a:tc>
                  <a:txBody>
                    <a:bodyPr/>
                    <a:lstStyle/>
                    <a:p>
                      <a:pPr algn="ctr"/>
                      <a:endParaRPr lang="es-CL" sz="600" dirty="0"/>
                    </a:p>
                  </a:txBody>
                  <a:tcPr>
                    <a:solidFill>
                      <a:srgbClr val="FFFF00"/>
                    </a:solidFill>
                  </a:tcPr>
                </a:tc>
                <a:tc>
                  <a:txBody>
                    <a:bodyPr/>
                    <a:lstStyle/>
                    <a:p>
                      <a:pPr algn="ctr"/>
                      <a:endParaRPr lang="es-CL" sz="600" dirty="0"/>
                    </a:p>
                  </a:txBody>
                  <a:tcPr/>
                </a:tc>
                <a:tc>
                  <a:txBody>
                    <a:bodyPr/>
                    <a:lstStyle/>
                    <a:p>
                      <a:pPr algn="ctr"/>
                      <a:endParaRPr lang="es-CL" sz="600" dirty="0"/>
                    </a:p>
                  </a:txBody>
                  <a:tcPr/>
                </a:tc>
              </a:tr>
              <a:tr h="177233">
                <a:tc vMerge="1">
                  <a:txBody>
                    <a:bodyPr/>
                    <a:lstStyle/>
                    <a:p>
                      <a:endParaRPr lang="es-CL" sz="1100" dirty="0"/>
                    </a:p>
                  </a:txBody>
                  <a:tcPr/>
                </a:tc>
                <a:tc>
                  <a:txBody>
                    <a:bodyPr/>
                    <a:lstStyle/>
                    <a:p>
                      <a:r>
                        <a:rPr lang="es-CL" sz="1100" kern="1200" baseline="0" dirty="0" smtClean="0"/>
                        <a:t>Reconocimiento y fiscalización de prestadores privados</a:t>
                      </a:r>
                      <a:endParaRPr lang="es-CL" sz="1100" dirty="0"/>
                    </a:p>
                  </a:txBody>
                  <a:tcPr anchor="ct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endParaRPr lang="es-CL" sz="600" kern="1200" dirty="0" smtClean="0">
                        <a:solidFill>
                          <a:schemeClr val="dk1"/>
                        </a:solidFill>
                        <a:latin typeface="+mn-lt"/>
                        <a:ea typeface="+mn-ea"/>
                        <a:cs typeface="+mn-cs"/>
                      </a:endParaRPr>
                    </a:p>
                  </a:txBody>
                  <a:tcPr>
                    <a:solidFill>
                      <a:srgbClr val="FFC000"/>
                    </a:solidFill>
                  </a:tcPr>
                </a:tc>
                <a:tc>
                  <a:txBody>
                    <a:bodyPr/>
                    <a:lstStyle/>
                    <a:p>
                      <a:pPr algn="ctr"/>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FF00"/>
                    </a:solidFill>
                  </a:tcPr>
                </a:tc>
                <a:tc>
                  <a:txBody>
                    <a:bodyPr/>
                    <a:lstStyle/>
                    <a:p>
                      <a:pPr algn="ctr"/>
                      <a:endParaRPr lang="es-CL" sz="600" dirty="0"/>
                    </a:p>
                  </a:txBody>
                  <a:tcPr>
                    <a:solidFill>
                      <a:srgbClr val="FFFF00"/>
                    </a:solidFill>
                  </a:tcPr>
                </a:tc>
                <a:tc>
                  <a:txBody>
                    <a:bodyPr/>
                    <a:lstStyle/>
                    <a:p>
                      <a:pPr algn="ctr"/>
                      <a:endParaRPr lang="es-CL" sz="600" dirty="0"/>
                    </a:p>
                  </a:txBody>
                  <a:tcPr/>
                </a:tc>
                <a:tc>
                  <a:txBody>
                    <a:bodyPr/>
                    <a:lstStyle/>
                    <a:p>
                      <a:pPr algn="ctr"/>
                      <a:endParaRPr lang="es-CL" sz="600" dirty="0"/>
                    </a:p>
                  </a:txBody>
                  <a:tcPr/>
                </a:tc>
              </a:tr>
              <a:tr h="255655">
                <a:tc rowSpan="3">
                  <a:txBody>
                    <a:bodyPr/>
                    <a:lstStyle/>
                    <a:p>
                      <a:r>
                        <a:rPr lang="es-CL" sz="1200" kern="1200" baseline="0" dirty="0" smtClean="0"/>
                        <a:t>Participación ciudadana y</a:t>
                      </a:r>
                    </a:p>
                    <a:p>
                      <a:r>
                        <a:rPr lang="es-CL" sz="1200" kern="1200" baseline="0" dirty="0" smtClean="0"/>
                        <a:t>actores sociales vinculados</a:t>
                      </a:r>
                      <a:endParaRPr lang="es-CL" sz="1200" dirty="0"/>
                    </a:p>
                  </a:txBody>
                  <a:tcPr anchor="ctr"/>
                </a:tc>
                <a:tc>
                  <a:txBody>
                    <a:bodyPr/>
                    <a:lstStyle/>
                    <a:p>
                      <a:r>
                        <a:rPr lang="es-CL" sz="1100" kern="1200" baseline="0" dirty="0" smtClean="0"/>
                        <a:t>Portales de Internet</a:t>
                      </a:r>
                      <a:endParaRPr lang="es-CL" sz="1100" dirty="0"/>
                    </a:p>
                  </a:txBody>
                  <a:tcPr anchor="ctr"/>
                </a:tc>
                <a:tc>
                  <a:txBody>
                    <a:bodyPr/>
                    <a:lstStyle/>
                    <a:p>
                      <a:endParaRPr lang="es-CL" sz="100" kern="1200" dirty="0" smtClean="0">
                        <a:solidFill>
                          <a:schemeClr val="dk1"/>
                        </a:solidFill>
                        <a:latin typeface="+mn-lt"/>
                        <a:ea typeface="+mn-ea"/>
                        <a:cs typeface="+mn-cs"/>
                      </a:endParaRPr>
                    </a:p>
                  </a:txBody>
                  <a:tcPr/>
                </a:tc>
                <a:tc>
                  <a:txBody>
                    <a:bodyPr/>
                    <a:lstStyle/>
                    <a:p>
                      <a:endParaRPr lang="es-CL" sz="100" kern="1200" dirty="0" smtClean="0">
                        <a:solidFill>
                          <a:schemeClr val="dk1"/>
                        </a:solidFill>
                        <a:latin typeface="+mn-lt"/>
                        <a:ea typeface="+mn-ea"/>
                        <a:cs typeface="+mn-cs"/>
                      </a:endParaRPr>
                    </a:p>
                  </a:txBody>
                  <a:tcPr/>
                </a:tc>
                <a:tc>
                  <a:txBody>
                    <a:bodyPr/>
                    <a:lstStyle/>
                    <a:p>
                      <a:endParaRPr lang="es-CL" sz="100" kern="1200" dirty="0" smtClean="0">
                        <a:solidFill>
                          <a:schemeClr val="dk1"/>
                        </a:solidFill>
                        <a:latin typeface="+mn-lt"/>
                        <a:ea typeface="+mn-ea"/>
                        <a:cs typeface="+mn-cs"/>
                      </a:endParaRPr>
                    </a:p>
                  </a:txBody>
                  <a:tcPr/>
                </a:tc>
                <a:tc>
                  <a:txBody>
                    <a:bodyPr/>
                    <a:lstStyle/>
                    <a:p>
                      <a:endParaRPr lang="es-CL" sz="600" kern="1200" dirty="0" smtClean="0">
                        <a:solidFill>
                          <a:schemeClr val="dk1"/>
                        </a:solidFill>
                        <a:latin typeface="+mn-lt"/>
                        <a:ea typeface="+mn-ea"/>
                        <a:cs typeface="+mn-cs"/>
                      </a:endParaRPr>
                    </a:p>
                  </a:txBody>
                  <a:tcPr/>
                </a:tc>
                <a:tc>
                  <a:txBody>
                    <a:bodyPr/>
                    <a:lstStyle/>
                    <a:p>
                      <a:pPr algn="ctr"/>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9900"/>
                    </a:solidFill>
                  </a:tcPr>
                </a:tc>
                <a:tc>
                  <a:txBody>
                    <a:bodyPr/>
                    <a:lstStyle/>
                    <a:p>
                      <a:pPr algn="ctr"/>
                      <a:endParaRPr lang="es-CL" sz="600" dirty="0"/>
                    </a:p>
                  </a:txBody>
                  <a:tcPr>
                    <a:solidFill>
                      <a:srgbClr val="FF9900"/>
                    </a:solidFill>
                  </a:tcPr>
                </a:tc>
                <a:tc>
                  <a:txBody>
                    <a:bodyPr/>
                    <a:lstStyle/>
                    <a:p>
                      <a:pPr algn="ctr"/>
                      <a:endParaRPr lang="es-CL" sz="600" dirty="0"/>
                    </a:p>
                  </a:txBody>
                  <a:tcPr/>
                </a:tc>
                <a:tc>
                  <a:txBody>
                    <a:bodyPr/>
                    <a:lstStyle/>
                    <a:p>
                      <a:pPr algn="ctr"/>
                      <a:endParaRPr lang="es-CL" sz="600" dirty="0"/>
                    </a:p>
                  </a:txBody>
                  <a:tcPr/>
                </a:tc>
              </a:tr>
              <a:tr h="255655">
                <a:tc vMerge="1">
                  <a:txBody>
                    <a:bodyPr/>
                    <a:lstStyle/>
                    <a:p>
                      <a:endParaRPr lang="es-CL" sz="1100" dirty="0"/>
                    </a:p>
                  </a:txBody>
                  <a:tcPr/>
                </a:tc>
                <a:tc>
                  <a:txBody>
                    <a:bodyPr/>
                    <a:lstStyle/>
                    <a:p>
                      <a:r>
                        <a:rPr lang="es-CL" sz="1100" dirty="0" smtClean="0"/>
                        <a:t>Centros de funcionarios/usuarios</a:t>
                      </a:r>
                      <a:endParaRPr lang="es-CL" sz="1100" dirty="0"/>
                    </a:p>
                  </a:txBody>
                  <a:tcPr anchor="ctr"/>
                </a:tc>
                <a:tc>
                  <a:txBody>
                    <a:bodyPr/>
                    <a:lstStyle/>
                    <a:p>
                      <a:endParaRPr lang="es-CL" sz="100" kern="1200" dirty="0" smtClean="0">
                        <a:solidFill>
                          <a:schemeClr val="dk1"/>
                        </a:solidFill>
                        <a:latin typeface="+mn-lt"/>
                        <a:ea typeface="+mn-ea"/>
                        <a:cs typeface="+mn-cs"/>
                      </a:endParaRPr>
                    </a:p>
                  </a:txBody>
                  <a:tcPr/>
                </a:tc>
                <a:tc>
                  <a:txBody>
                    <a:bodyPr/>
                    <a:lstStyle/>
                    <a:p>
                      <a:endParaRPr lang="es-CL" sz="100" kern="1200" dirty="0" smtClean="0">
                        <a:solidFill>
                          <a:schemeClr val="dk1"/>
                        </a:solidFill>
                        <a:latin typeface="+mn-lt"/>
                        <a:ea typeface="+mn-ea"/>
                        <a:cs typeface="+mn-cs"/>
                      </a:endParaRPr>
                    </a:p>
                  </a:txBody>
                  <a:tcPr/>
                </a:tc>
                <a:tc>
                  <a:txBody>
                    <a:bodyPr/>
                    <a:lstStyle/>
                    <a:p>
                      <a:endParaRPr lang="es-CL" sz="100" kern="1200" dirty="0" smtClean="0">
                        <a:solidFill>
                          <a:schemeClr val="dk1"/>
                        </a:solidFill>
                        <a:latin typeface="+mn-lt"/>
                        <a:ea typeface="+mn-ea"/>
                        <a:cs typeface="+mn-cs"/>
                      </a:endParaRPr>
                    </a:p>
                  </a:txBody>
                  <a:tcPr/>
                </a:tc>
                <a:tc>
                  <a:txBody>
                    <a:bodyPr/>
                    <a:lstStyle/>
                    <a:p>
                      <a:endParaRPr lang="es-CL" sz="600" kern="1200" dirty="0" smtClean="0">
                        <a:solidFill>
                          <a:schemeClr val="dk1"/>
                        </a:solidFill>
                        <a:latin typeface="+mn-lt"/>
                        <a:ea typeface="+mn-ea"/>
                        <a:cs typeface="+mn-cs"/>
                      </a:endParaRPr>
                    </a:p>
                  </a:txBody>
                  <a:tcPr/>
                </a:tc>
                <a:tc>
                  <a:txBody>
                    <a:bodyPr/>
                    <a:lstStyle/>
                    <a:p>
                      <a:pPr algn="ctr"/>
                      <a:endParaRPr lang="es-CL" sz="600" kern="1200" dirty="0" smtClean="0">
                        <a:solidFill>
                          <a:schemeClr val="dk1"/>
                        </a:solidFill>
                        <a:latin typeface="+mn-lt"/>
                        <a:ea typeface="+mn-ea"/>
                        <a:cs typeface="+mn-cs"/>
                      </a:endParaRPr>
                    </a:p>
                  </a:txBody>
                  <a:tcPr>
                    <a:solidFill>
                      <a:srgbClr val="FF0000"/>
                    </a:solidFill>
                  </a:tcPr>
                </a:tc>
                <a:tc>
                  <a:txBody>
                    <a:bodyPr/>
                    <a:lstStyle/>
                    <a:p>
                      <a:pPr algn="ctr"/>
                      <a:endParaRPr lang="es-CL" sz="600" dirty="0"/>
                    </a:p>
                  </a:txBody>
                  <a:tcPr>
                    <a:solidFill>
                      <a:srgbClr val="FF0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9900"/>
                    </a:solidFill>
                  </a:tcPr>
                </a:tc>
                <a:tc>
                  <a:txBody>
                    <a:bodyPr/>
                    <a:lstStyle/>
                    <a:p>
                      <a:pPr algn="ctr"/>
                      <a:endParaRPr lang="es-CL" sz="600" dirty="0"/>
                    </a:p>
                  </a:txBody>
                  <a:tcPr>
                    <a:solidFill>
                      <a:srgbClr val="FF9900"/>
                    </a:solidFill>
                  </a:tcPr>
                </a:tc>
                <a:tc>
                  <a:txBody>
                    <a:bodyPr/>
                    <a:lstStyle/>
                    <a:p>
                      <a:pPr algn="ctr"/>
                      <a:endParaRPr lang="es-CL" sz="600" dirty="0"/>
                    </a:p>
                  </a:txBody>
                  <a:tcPr>
                    <a:solidFill>
                      <a:srgbClr val="FFFF00"/>
                    </a:solidFill>
                  </a:tcPr>
                </a:tc>
                <a:tc>
                  <a:txBody>
                    <a:bodyPr/>
                    <a:lstStyle/>
                    <a:p>
                      <a:pPr algn="ctr"/>
                      <a:endParaRPr lang="es-CL" sz="600" dirty="0"/>
                    </a:p>
                  </a:txBody>
                  <a:tcPr/>
                </a:tc>
              </a:tr>
              <a:tr h="428827">
                <a:tc vMerge="1">
                  <a:txBody>
                    <a:bodyPr/>
                    <a:lstStyle/>
                    <a:p>
                      <a:endParaRPr lang="es-CL" sz="1100" dirty="0"/>
                    </a:p>
                  </a:txBody>
                  <a:tcPr/>
                </a:tc>
                <a:tc>
                  <a:txBody>
                    <a:bodyPr/>
                    <a:lstStyle/>
                    <a:p>
                      <a:r>
                        <a:rPr lang="es-CL" sz="1100" dirty="0" smtClean="0"/>
                        <a:t>Demandantes</a:t>
                      </a:r>
                      <a:endParaRPr lang="es-CL" sz="1100" dirty="0"/>
                    </a:p>
                  </a:txBody>
                  <a:tcPr anchor="ctr"/>
                </a:tc>
                <a:tc>
                  <a:txBody>
                    <a:bodyPr/>
                    <a:lstStyle/>
                    <a:p>
                      <a:endParaRPr lang="es-CL" sz="100" kern="1200" dirty="0" smtClean="0">
                        <a:solidFill>
                          <a:schemeClr val="dk1"/>
                        </a:solidFill>
                        <a:latin typeface="+mn-lt"/>
                        <a:ea typeface="+mn-ea"/>
                        <a:cs typeface="+mn-cs"/>
                      </a:endParaRPr>
                    </a:p>
                  </a:txBody>
                  <a:tcPr/>
                </a:tc>
                <a:tc>
                  <a:txBody>
                    <a:bodyPr/>
                    <a:lstStyle/>
                    <a:p>
                      <a:endParaRPr lang="es-CL" sz="100" kern="1200" dirty="0" smtClean="0">
                        <a:solidFill>
                          <a:schemeClr val="dk1"/>
                        </a:solidFill>
                        <a:latin typeface="+mn-lt"/>
                        <a:ea typeface="+mn-ea"/>
                        <a:cs typeface="+mn-cs"/>
                      </a:endParaRPr>
                    </a:p>
                  </a:txBody>
                  <a:tcPr/>
                </a:tc>
                <a:tc>
                  <a:txBody>
                    <a:bodyPr/>
                    <a:lstStyle/>
                    <a:p>
                      <a:endParaRPr lang="es-CL" sz="100" kern="1200" dirty="0" smtClean="0">
                        <a:solidFill>
                          <a:schemeClr val="dk1"/>
                        </a:solidFill>
                        <a:latin typeface="+mn-lt"/>
                        <a:ea typeface="+mn-ea"/>
                        <a:cs typeface="+mn-cs"/>
                      </a:endParaRPr>
                    </a:p>
                  </a:txBody>
                  <a:tcPr/>
                </a:tc>
                <a:tc>
                  <a:txBody>
                    <a:bodyPr/>
                    <a:lstStyle/>
                    <a:p>
                      <a:endParaRPr lang="es-CL" sz="600" kern="1200" dirty="0" smtClean="0">
                        <a:solidFill>
                          <a:schemeClr val="dk1"/>
                        </a:solidFill>
                        <a:latin typeface="+mn-lt"/>
                        <a:ea typeface="+mn-ea"/>
                        <a:cs typeface="+mn-cs"/>
                      </a:endParaRPr>
                    </a:p>
                  </a:txBody>
                  <a:tcPr/>
                </a:tc>
                <a:tc>
                  <a:txBody>
                    <a:bodyPr/>
                    <a:lstStyle/>
                    <a:p>
                      <a:pPr algn="ctr"/>
                      <a:endParaRPr lang="es-CL" sz="600" kern="1200" dirty="0" smtClean="0">
                        <a:solidFill>
                          <a:schemeClr val="dk1"/>
                        </a:solidFill>
                        <a:latin typeface="+mn-lt"/>
                        <a:ea typeface="+mn-ea"/>
                        <a:cs typeface="+mn-cs"/>
                      </a:endParaRPr>
                    </a:p>
                  </a:txBody>
                  <a:tcPr>
                    <a:solidFill>
                      <a:srgbClr val="FF9900"/>
                    </a:solidFill>
                  </a:tcPr>
                </a:tc>
                <a:tc>
                  <a:txBody>
                    <a:bodyPr/>
                    <a:lstStyle/>
                    <a:p>
                      <a:pPr algn="ctr"/>
                      <a:endParaRPr lang="es-CL" sz="600" dirty="0"/>
                    </a:p>
                  </a:txBody>
                  <a:tcPr>
                    <a:solidFill>
                      <a:srgbClr val="FF99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C000"/>
                    </a:solidFill>
                  </a:tcPr>
                </a:tc>
                <a:tc>
                  <a:txBody>
                    <a:bodyPr/>
                    <a:lstStyle/>
                    <a:p>
                      <a:pPr algn="ctr"/>
                      <a:endParaRPr lang="es-CL" sz="600" dirty="0"/>
                    </a:p>
                  </a:txBody>
                  <a:tcPr>
                    <a:solidFill>
                      <a:srgbClr val="FF9900"/>
                    </a:solidFill>
                  </a:tcPr>
                </a:tc>
                <a:tc>
                  <a:txBody>
                    <a:bodyPr/>
                    <a:lstStyle/>
                    <a:p>
                      <a:pPr algn="ctr"/>
                      <a:endParaRPr lang="es-CL" sz="600" dirty="0"/>
                    </a:p>
                  </a:txBody>
                  <a:tcPr>
                    <a:solidFill>
                      <a:srgbClr val="FF9900"/>
                    </a:solidFill>
                  </a:tcPr>
                </a:tc>
                <a:tc>
                  <a:txBody>
                    <a:bodyPr/>
                    <a:lstStyle/>
                    <a:p>
                      <a:pPr algn="ctr"/>
                      <a:endParaRPr lang="es-CL" sz="600" dirty="0"/>
                    </a:p>
                  </a:txBody>
                  <a:tcPr>
                    <a:solidFill>
                      <a:srgbClr val="FFFF00"/>
                    </a:solidFill>
                  </a:tcPr>
                </a:tc>
                <a:tc>
                  <a:txBody>
                    <a:bodyPr/>
                    <a:lstStyle/>
                    <a:p>
                      <a:pPr algn="ctr"/>
                      <a:endParaRPr lang="es-CL" sz="600" dirty="0"/>
                    </a:p>
                  </a:txBody>
                  <a:tcPr/>
                </a:tc>
              </a:tr>
            </a:tbl>
          </a:graphicData>
        </a:graphic>
      </p:graphicFrame>
      <p:sp>
        <p:nvSpPr>
          <p:cNvPr id="5" name="Rectangle 4"/>
          <p:cNvSpPr/>
          <p:nvPr/>
        </p:nvSpPr>
        <p:spPr>
          <a:xfrm>
            <a:off x="228600" y="6019800"/>
            <a:ext cx="3886200" cy="646331"/>
          </a:xfrm>
          <a:prstGeom prst="rect">
            <a:avLst/>
          </a:prstGeom>
        </p:spPr>
        <p:txBody>
          <a:bodyPr wrap="square">
            <a:spAutoFit/>
          </a:bodyPr>
          <a:lstStyle/>
          <a:p>
            <a:pPr algn="ctr"/>
            <a:r>
              <a:rPr lang="es-CL" b="1" dirty="0" smtClean="0"/>
              <a:t>P = Planifica O = Opera </a:t>
            </a:r>
          </a:p>
          <a:p>
            <a:pPr algn="ctr"/>
            <a:r>
              <a:rPr lang="es-CL" b="1" dirty="0" smtClean="0"/>
              <a:t>F = Financia E = Evalúa</a:t>
            </a:r>
            <a:endParaRPr lang="es-CL" b="1" dirty="0"/>
          </a:p>
        </p:txBody>
      </p:sp>
      <p:sp>
        <p:nvSpPr>
          <p:cNvPr id="6" name="Rectangle 5"/>
          <p:cNvSpPr/>
          <p:nvPr/>
        </p:nvSpPr>
        <p:spPr>
          <a:xfrm>
            <a:off x="4953000" y="6019800"/>
            <a:ext cx="2895600" cy="646331"/>
          </a:xfrm>
          <a:prstGeom prst="rect">
            <a:avLst/>
          </a:prstGeom>
        </p:spPr>
        <p:txBody>
          <a:bodyPr wrap="square">
            <a:spAutoFit/>
          </a:bodyPr>
          <a:lstStyle/>
          <a:p>
            <a:r>
              <a:rPr lang="es-CL" sz="1200" dirty="0" smtClean="0"/>
              <a:t>AA = Competencia exclusiva. </a:t>
            </a:r>
          </a:p>
          <a:p>
            <a:r>
              <a:rPr lang="es-CL" sz="1200" dirty="0" smtClean="0"/>
              <a:t>A = Alta influencia / intervención. </a:t>
            </a:r>
          </a:p>
          <a:p>
            <a:r>
              <a:rPr lang="es-CL" sz="1200" dirty="0" smtClean="0"/>
              <a:t>B = Intermedia influencia / intervención.</a:t>
            </a:r>
          </a:p>
        </p:txBody>
      </p:sp>
      <p:sp>
        <p:nvSpPr>
          <p:cNvPr id="7" name="Rectangle 6"/>
          <p:cNvSpPr/>
          <p:nvPr/>
        </p:nvSpPr>
        <p:spPr>
          <a:xfrm>
            <a:off x="8001000" y="6248400"/>
            <a:ext cx="533400" cy="152400"/>
          </a:xfrm>
          <a:prstGeom prst="rect">
            <a:avLst/>
          </a:prstGeom>
          <a:solidFill>
            <a:srgbClr val="FF99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Rectangle 7"/>
          <p:cNvSpPr/>
          <p:nvPr/>
        </p:nvSpPr>
        <p:spPr>
          <a:xfrm>
            <a:off x="8001000" y="6019800"/>
            <a:ext cx="533400" cy="152400"/>
          </a:xfrm>
          <a:prstGeom prst="rect">
            <a:avLst/>
          </a:prstGeom>
          <a:solidFill>
            <a:srgbClr val="E6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9" name="Rectangle 8"/>
          <p:cNvSpPr/>
          <p:nvPr/>
        </p:nvSpPr>
        <p:spPr>
          <a:xfrm>
            <a:off x="8001000" y="6477000"/>
            <a:ext cx="533400" cy="152400"/>
          </a:xfrm>
          <a:prstGeom prst="rect">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0" name="TextBox 9"/>
          <p:cNvSpPr txBox="1"/>
          <p:nvPr/>
        </p:nvSpPr>
        <p:spPr>
          <a:xfrm>
            <a:off x="2133600" y="76200"/>
            <a:ext cx="4512582" cy="461665"/>
          </a:xfrm>
          <a:prstGeom prst="rect">
            <a:avLst/>
          </a:prstGeom>
          <a:noFill/>
        </p:spPr>
        <p:txBody>
          <a:bodyPr wrap="none" rtlCol="0">
            <a:spAutoFit/>
          </a:bodyPr>
          <a:lstStyle/>
          <a:p>
            <a:r>
              <a:rPr lang="es-CL" sz="2400" b="1" dirty="0" smtClean="0">
                <a:solidFill>
                  <a:schemeClr val="tx2"/>
                </a:solidFill>
                <a:latin typeface="+mj-lt"/>
                <a:ea typeface="+mj-ea"/>
                <a:cs typeface="+mj-cs"/>
              </a:rPr>
              <a:t>Cuadro resumen de competencias</a:t>
            </a:r>
            <a:endParaRPr lang="es-CL" sz="2400" b="1" dirty="0">
              <a:solidFill>
                <a:schemeClr val="tx2"/>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down)">
                                      <p:cBhvr>
                                        <p:cTn id="16" dur="500"/>
                                        <p:tgtEl>
                                          <p:spTgt spid="8"/>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00"/>
                                        <p:tgtEl>
                                          <p:spTgt spid="7"/>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s-CL" sz="3200" dirty="0" smtClean="0"/>
              <a:t>Como evitar que se genere disparidades entre territorios</a:t>
            </a:r>
            <a:endParaRPr lang="es-CL" sz="3200" dirty="0"/>
          </a:p>
        </p:txBody>
      </p:sp>
      <p:sp>
        <p:nvSpPr>
          <p:cNvPr id="3" name="Content Placeholder 2"/>
          <p:cNvSpPr>
            <a:spLocks noGrp="1"/>
          </p:cNvSpPr>
          <p:nvPr>
            <p:ph idx="1"/>
          </p:nvPr>
        </p:nvSpPr>
        <p:spPr>
          <a:xfrm>
            <a:off x="457200" y="2133600"/>
            <a:ext cx="8229600" cy="3962400"/>
          </a:xfrm>
        </p:spPr>
        <p:txBody>
          <a:bodyPr>
            <a:normAutofit fontScale="85000" lnSpcReduction="10000"/>
          </a:bodyPr>
          <a:lstStyle/>
          <a:p>
            <a:pPr algn="just"/>
            <a:r>
              <a:rPr lang="es-CL" sz="2800" dirty="0" smtClean="0"/>
              <a:t>Evitando que los nuevos recursos generados a nivel </a:t>
            </a:r>
            <a:r>
              <a:rPr lang="es-CL" sz="2800" dirty="0" err="1" smtClean="0"/>
              <a:t>subnacional</a:t>
            </a:r>
            <a:r>
              <a:rPr lang="es-CL" sz="2800" dirty="0" smtClean="0"/>
              <a:t> se destinen exclusivamente a gasto y no a inversión.</a:t>
            </a:r>
          </a:p>
          <a:p>
            <a:pPr algn="just"/>
            <a:r>
              <a:rPr lang="es-CL" sz="2800" dirty="0" smtClean="0"/>
              <a:t>Generación de capital institucional a nivel </a:t>
            </a:r>
            <a:r>
              <a:rPr lang="es-CL" sz="2800" dirty="0" err="1" smtClean="0"/>
              <a:t>subnacional</a:t>
            </a:r>
            <a:r>
              <a:rPr lang="es-CL" sz="2800" dirty="0" smtClean="0"/>
              <a:t>. </a:t>
            </a:r>
          </a:p>
          <a:p>
            <a:pPr algn="just"/>
            <a:r>
              <a:rPr lang="es-CL" sz="2800" dirty="0" smtClean="0"/>
              <a:t>Incorporando mecanismos redistributivos a nivel de sistemas de transferencias nacionales.</a:t>
            </a:r>
          </a:p>
          <a:p>
            <a:pPr algn="just"/>
            <a:r>
              <a:rPr lang="es-CL" sz="2800" dirty="0" smtClean="0"/>
              <a:t>Certificaciones y postulaciones de competencias. </a:t>
            </a:r>
          </a:p>
          <a:p>
            <a:pPr algn="just"/>
            <a:r>
              <a:rPr lang="es-CL" sz="2800" dirty="0" smtClean="0"/>
              <a:t>Incentivos para el uso eficiente de las transferencias.</a:t>
            </a:r>
          </a:p>
          <a:p>
            <a:pPr algn="just"/>
            <a:r>
              <a:rPr lang="es-CL" sz="2800" dirty="0" smtClean="0"/>
              <a:t>Transferencias asociadas en algún grado al “</a:t>
            </a:r>
            <a:r>
              <a:rPr lang="es-CL" sz="2800" u="sng" dirty="0" smtClean="0"/>
              <a:t>esfuerzo</a:t>
            </a:r>
            <a:r>
              <a:rPr lang="es-CL" sz="2800" dirty="0" smtClean="0"/>
              <a:t>” local.</a:t>
            </a:r>
          </a:p>
          <a:p>
            <a:pPr algn="just"/>
            <a:r>
              <a:rPr lang="es-CL" sz="2800" dirty="0" smtClean="0"/>
              <a:t>Diferenciar el tipo de transferencias.</a:t>
            </a:r>
          </a:p>
          <a:p>
            <a:pPr algn="just"/>
            <a:endParaRPr lang="es-CL"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p:nvPr/>
        </p:nvGrpSpPr>
        <p:grpSpPr>
          <a:xfrm>
            <a:off x="1828800" y="1143000"/>
            <a:ext cx="6019800" cy="4724400"/>
            <a:chOff x="1143000" y="1524000"/>
            <a:chExt cx="4343400" cy="3429000"/>
          </a:xfrm>
        </p:grpSpPr>
        <p:cxnSp>
          <p:nvCxnSpPr>
            <p:cNvPr id="5" name="Straight Connector 4"/>
            <p:cNvCxnSpPr/>
            <p:nvPr/>
          </p:nvCxnSpPr>
          <p:spPr>
            <a:xfrm rot="5400000">
              <a:off x="-571500" y="3238500"/>
              <a:ext cx="3429000" cy="0"/>
            </a:xfrm>
            <a:prstGeom prst="line">
              <a:avLst/>
            </a:prstGeom>
            <a:ln w="412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10800000">
              <a:off x="1143000" y="4953000"/>
              <a:ext cx="4343400" cy="0"/>
            </a:xfrm>
            <a:prstGeom prst="line">
              <a:avLst/>
            </a:prstGeom>
            <a:ln w="41275" cmpd="sng">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a:off x="2286000" y="1447800"/>
            <a:ext cx="5181600" cy="41148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133600" y="1524000"/>
            <a:ext cx="5105400" cy="41910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477000" y="6096000"/>
            <a:ext cx="2526717" cy="461665"/>
          </a:xfrm>
          <a:prstGeom prst="rect">
            <a:avLst/>
          </a:prstGeom>
          <a:noFill/>
        </p:spPr>
        <p:txBody>
          <a:bodyPr wrap="none" rtlCol="0">
            <a:spAutoFit/>
          </a:bodyPr>
          <a:lstStyle/>
          <a:p>
            <a:r>
              <a:rPr lang="es-CL" sz="2400" dirty="0" smtClean="0"/>
              <a:t>Nivel de desarrollo</a:t>
            </a:r>
            <a:endParaRPr lang="es-CL" sz="2400" dirty="0"/>
          </a:p>
        </p:txBody>
      </p:sp>
      <p:sp>
        <p:nvSpPr>
          <p:cNvPr id="18" name="TextBox 17"/>
          <p:cNvSpPr txBox="1"/>
          <p:nvPr/>
        </p:nvSpPr>
        <p:spPr>
          <a:xfrm>
            <a:off x="152400" y="1219200"/>
            <a:ext cx="1447800" cy="830997"/>
          </a:xfrm>
          <a:prstGeom prst="rect">
            <a:avLst/>
          </a:prstGeom>
          <a:noFill/>
        </p:spPr>
        <p:txBody>
          <a:bodyPr wrap="square" rtlCol="0">
            <a:spAutoFit/>
          </a:bodyPr>
          <a:lstStyle/>
          <a:p>
            <a:r>
              <a:rPr lang="es-CL" sz="2400" dirty="0" err="1" smtClean="0"/>
              <a:t>Trans-ferencias</a:t>
            </a:r>
            <a:endParaRPr lang="es-CL" sz="2400" dirty="0"/>
          </a:p>
        </p:txBody>
      </p:sp>
      <p:sp>
        <p:nvSpPr>
          <p:cNvPr id="21" name="TextBox 20"/>
          <p:cNvSpPr txBox="1"/>
          <p:nvPr/>
        </p:nvSpPr>
        <p:spPr>
          <a:xfrm>
            <a:off x="6781800" y="2057400"/>
            <a:ext cx="1828799" cy="646331"/>
          </a:xfrm>
          <a:prstGeom prst="rect">
            <a:avLst/>
          </a:prstGeom>
          <a:noFill/>
        </p:spPr>
        <p:txBody>
          <a:bodyPr wrap="square" rtlCol="0">
            <a:spAutoFit/>
          </a:bodyPr>
          <a:lstStyle/>
          <a:p>
            <a:r>
              <a:rPr lang="es-CL" dirty="0" smtClean="0"/>
              <a:t>Transferencias de consolidación</a:t>
            </a:r>
            <a:endParaRPr lang="es-CL" dirty="0"/>
          </a:p>
        </p:txBody>
      </p:sp>
      <p:sp>
        <p:nvSpPr>
          <p:cNvPr id="22" name="TextBox 21"/>
          <p:cNvSpPr txBox="1"/>
          <p:nvPr/>
        </p:nvSpPr>
        <p:spPr>
          <a:xfrm>
            <a:off x="7239000" y="4191000"/>
            <a:ext cx="1752600" cy="646331"/>
          </a:xfrm>
          <a:prstGeom prst="rect">
            <a:avLst/>
          </a:prstGeom>
          <a:noFill/>
        </p:spPr>
        <p:txBody>
          <a:bodyPr wrap="square" rtlCol="0">
            <a:spAutoFit/>
          </a:bodyPr>
          <a:lstStyle/>
          <a:p>
            <a:r>
              <a:rPr lang="es-CL" dirty="0" smtClean="0"/>
              <a:t>Transferencias de superación</a:t>
            </a:r>
            <a:endParaRPr lang="es-CL" dirty="0"/>
          </a:p>
        </p:txBody>
      </p:sp>
      <p:grpSp>
        <p:nvGrpSpPr>
          <p:cNvPr id="3" name="Group 38"/>
          <p:cNvGrpSpPr/>
          <p:nvPr/>
        </p:nvGrpSpPr>
        <p:grpSpPr>
          <a:xfrm>
            <a:off x="1828800" y="3492322"/>
            <a:ext cx="3022242" cy="2375078"/>
            <a:chOff x="1828800" y="3492322"/>
            <a:chExt cx="3022242" cy="2375078"/>
          </a:xfrm>
        </p:grpSpPr>
        <p:cxnSp>
          <p:nvCxnSpPr>
            <p:cNvPr id="34" name="Straight Connector 33"/>
            <p:cNvCxnSpPr/>
            <p:nvPr/>
          </p:nvCxnSpPr>
          <p:spPr>
            <a:xfrm rot="5400000">
              <a:off x="3669942" y="4686300"/>
              <a:ext cx="2362200" cy="0"/>
            </a:xfrm>
            <a:prstGeom prst="line">
              <a:avLst/>
            </a:prstGeom>
            <a:ln w="158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0800000">
              <a:off x="1828800" y="3492322"/>
              <a:ext cx="2971800" cy="12879"/>
            </a:xfrm>
            <a:prstGeom prst="line">
              <a:avLst/>
            </a:prstGeom>
            <a:ln w="158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16" name="Slide Number Placeholder 15"/>
          <p:cNvSpPr>
            <a:spLocks noGrp="1"/>
          </p:cNvSpPr>
          <p:nvPr>
            <p:ph type="sldNum" sz="quarter" idx="12"/>
          </p:nvPr>
        </p:nvSpPr>
        <p:spPr/>
        <p:txBody>
          <a:bodyPr/>
          <a:lstStyle/>
          <a:p>
            <a:fld id="{B6F15528-21DE-4FAA-801E-634DDDAF4B2B}" type="slidenum">
              <a:rPr lang="en-US" smtClean="0"/>
              <a:pPr/>
              <a:t>28</a:t>
            </a:fld>
            <a:endParaRPr lang="en-US"/>
          </a:p>
        </p:txBody>
      </p:sp>
      <p:sp>
        <p:nvSpPr>
          <p:cNvPr id="19" name="TextBox 18"/>
          <p:cNvSpPr txBox="1"/>
          <p:nvPr/>
        </p:nvSpPr>
        <p:spPr>
          <a:xfrm>
            <a:off x="533400" y="228600"/>
            <a:ext cx="8305800" cy="830997"/>
          </a:xfrm>
          <a:prstGeom prst="rect">
            <a:avLst/>
          </a:prstGeom>
          <a:noFill/>
        </p:spPr>
        <p:txBody>
          <a:bodyPr wrap="square" rtlCol="0">
            <a:spAutoFit/>
          </a:bodyPr>
          <a:lstStyle/>
          <a:p>
            <a:pPr algn="ctr"/>
            <a:r>
              <a:rPr lang="es-CL" sz="2400" dirty="0" smtClean="0"/>
              <a:t>Diseño de transferencias e incentivos</a:t>
            </a:r>
          </a:p>
          <a:p>
            <a:pPr algn="ctr"/>
            <a:r>
              <a:rPr lang="es-CL" sz="2400" dirty="0" smtClean="0"/>
              <a:t>(lógica de procesos)</a:t>
            </a:r>
            <a:endParaRPr lang="es-CL" sz="2400" dirty="0"/>
          </a:p>
        </p:txBody>
      </p:sp>
      <p:sp>
        <p:nvSpPr>
          <p:cNvPr id="24" name="Freeform 23"/>
          <p:cNvSpPr/>
          <p:nvPr/>
        </p:nvSpPr>
        <p:spPr>
          <a:xfrm>
            <a:off x="2144889" y="1207911"/>
            <a:ext cx="5091289" cy="620889"/>
          </a:xfrm>
          <a:custGeom>
            <a:avLst/>
            <a:gdLst>
              <a:gd name="connsiteX0" fmla="*/ 0 w 5091289"/>
              <a:gd name="connsiteY0" fmla="*/ 0 h 1311392"/>
              <a:gd name="connsiteX1" fmla="*/ 2585155 w 5091289"/>
              <a:gd name="connsiteY1" fmla="*/ 1298222 h 1311392"/>
              <a:gd name="connsiteX2" fmla="*/ 5091289 w 5091289"/>
              <a:gd name="connsiteY2" fmla="*/ 79022 h 1311392"/>
            </a:gdLst>
            <a:ahLst/>
            <a:cxnLst>
              <a:cxn ang="0">
                <a:pos x="connsiteX0" y="connsiteY0"/>
              </a:cxn>
              <a:cxn ang="0">
                <a:pos x="connsiteX1" y="connsiteY1"/>
              </a:cxn>
              <a:cxn ang="0">
                <a:pos x="connsiteX2" y="connsiteY2"/>
              </a:cxn>
            </a:cxnLst>
            <a:rect l="l" t="t" r="r" b="b"/>
            <a:pathLst>
              <a:path w="5091289" h="1311392">
                <a:moveTo>
                  <a:pt x="0" y="0"/>
                </a:moveTo>
                <a:cubicBezTo>
                  <a:pt x="868303" y="642526"/>
                  <a:pt x="1736607" y="1285052"/>
                  <a:pt x="2585155" y="1298222"/>
                </a:cubicBezTo>
                <a:cubicBezTo>
                  <a:pt x="3433703" y="1311392"/>
                  <a:pt x="4262496" y="695207"/>
                  <a:pt x="5091289" y="79022"/>
                </a:cubicBezTo>
              </a:path>
            </a:pathLst>
          </a:custGeom>
          <a:ln>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checkerboard(across)">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blinds(horizontal)">
                                      <p:cBhvr>
                                        <p:cTn id="29"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CL" dirty="0" smtClean="0"/>
              <a:t>Separar por tipos de transferencias</a:t>
            </a:r>
            <a:endParaRPr lang="es-CL" dirty="0"/>
          </a:p>
        </p:txBody>
      </p:sp>
      <p:sp>
        <p:nvSpPr>
          <p:cNvPr id="3" name="Content Placeholder 2"/>
          <p:cNvSpPr>
            <a:spLocks noGrp="1"/>
          </p:cNvSpPr>
          <p:nvPr>
            <p:ph idx="1"/>
          </p:nvPr>
        </p:nvSpPr>
        <p:spPr>
          <a:xfrm>
            <a:off x="457200" y="2362200"/>
            <a:ext cx="8229600" cy="4236720"/>
          </a:xfrm>
        </p:spPr>
        <p:txBody>
          <a:bodyPr>
            <a:normAutofit/>
          </a:bodyPr>
          <a:lstStyle/>
          <a:p>
            <a:r>
              <a:rPr lang="es-CL" sz="3200" dirty="0" smtClean="0"/>
              <a:t>De superación: para unidades territoriales con condiciones precarias.</a:t>
            </a:r>
          </a:p>
          <a:p>
            <a:r>
              <a:rPr lang="es-CL" sz="3200" dirty="0" smtClean="0"/>
              <a:t>De consolidación: Para unidades territoriales que superan mínimos .</a:t>
            </a:r>
            <a:endParaRPr lang="es-CL"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CL"/>
          </a:p>
        </p:txBody>
      </p:sp>
      <p:sp>
        <p:nvSpPr>
          <p:cNvPr id="3" name="Content Placeholder 2"/>
          <p:cNvSpPr>
            <a:spLocks noGrp="1"/>
          </p:cNvSpPr>
          <p:nvPr>
            <p:ph idx="1"/>
          </p:nvPr>
        </p:nvSpPr>
        <p:spPr/>
        <p:txBody>
          <a:bodyPr>
            <a:normAutofit/>
          </a:bodyPr>
          <a:lstStyle/>
          <a:p>
            <a:r>
              <a:rPr lang="es-CL" sz="2800" dirty="0" smtClean="0"/>
              <a:t>El  vínculo entre procesos de descentralización y desarrollo regional:</a:t>
            </a:r>
          </a:p>
          <a:p>
            <a:pPr lvl="1"/>
            <a:r>
              <a:rPr lang="es-CL" sz="2800" dirty="0" smtClean="0"/>
              <a:t>Estudios individuales de países muestran relación positiva entre DF y disparidades.</a:t>
            </a:r>
          </a:p>
          <a:p>
            <a:pPr lvl="1"/>
            <a:r>
              <a:rPr lang="es-CL" sz="2800" dirty="0" smtClean="0"/>
              <a:t>Estudios de panel señalan que depende del tipo de país.</a:t>
            </a:r>
          </a:p>
          <a:p>
            <a:r>
              <a:rPr lang="es-CL" sz="2800" dirty="0" smtClean="0"/>
              <a:t>Capacidad para utilizar recursos.</a:t>
            </a:r>
            <a:endParaRPr lang="es-CL"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a:bodyPr>
          <a:lstStyle/>
          <a:p>
            <a:r>
              <a:rPr lang="es-CL" sz="3600" dirty="0" smtClean="0"/>
              <a:t>El problema de la </a:t>
            </a:r>
            <a:r>
              <a:rPr lang="es-CL" sz="3600" dirty="0" err="1" smtClean="0"/>
              <a:t>autocorrelación</a:t>
            </a:r>
            <a:r>
              <a:rPr lang="es-CL" sz="3600" dirty="0" smtClean="0"/>
              <a:t> de variables en el cálculo de transferencias</a:t>
            </a:r>
            <a:endParaRPr lang="es-CL" sz="3600" dirty="0"/>
          </a:p>
        </p:txBody>
      </p:sp>
      <p:sp>
        <p:nvSpPr>
          <p:cNvPr id="3" name="Content Placeholder 2"/>
          <p:cNvSpPr>
            <a:spLocks noGrp="1"/>
          </p:cNvSpPr>
          <p:nvPr>
            <p:ph idx="1"/>
          </p:nvPr>
        </p:nvSpPr>
        <p:spPr>
          <a:xfrm>
            <a:off x="457200" y="2057400"/>
            <a:ext cx="8229600" cy="1143000"/>
          </a:xfrm>
        </p:spPr>
        <p:txBody>
          <a:bodyPr/>
          <a:lstStyle/>
          <a:p>
            <a:r>
              <a:rPr lang="es-CL" dirty="0" smtClean="0"/>
              <a:t>Caso de Chile FCM</a:t>
            </a:r>
          </a:p>
          <a:p>
            <a:endParaRPr lang="es-CL" dirty="0"/>
          </a:p>
        </p:txBody>
      </p:sp>
      <p:pic>
        <p:nvPicPr>
          <p:cNvPr id="18434" name="Picture 2"/>
          <p:cNvPicPr>
            <a:picLocks noChangeAspect="1" noChangeArrowheads="1"/>
          </p:cNvPicPr>
          <p:nvPr/>
        </p:nvPicPr>
        <p:blipFill>
          <a:blip r:embed="rId2" cstate="print"/>
          <a:srcRect/>
          <a:stretch>
            <a:fillRect/>
          </a:stretch>
        </p:blipFill>
        <p:spPr bwMode="auto">
          <a:xfrm>
            <a:off x="685800" y="3276600"/>
            <a:ext cx="5502897"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CL"/>
          </a:p>
        </p:txBody>
      </p:sp>
      <p:sp>
        <p:nvSpPr>
          <p:cNvPr id="3" name="Content Placeholder 2"/>
          <p:cNvSpPr>
            <a:spLocks noGrp="1"/>
          </p:cNvSpPr>
          <p:nvPr>
            <p:ph idx="1"/>
          </p:nvPr>
        </p:nvSpPr>
        <p:spPr/>
        <p:txBody>
          <a:bodyPr>
            <a:normAutofit/>
          </a:bodyPr>
          <a:lstStyle/>
          <a:p>
            <a:r>
              <a:rPr lang="es-CL" sz="2800" dirty="0" smtClean="0"/>
              <a:t>Años 80 y 90’s primera tendencia centrada en temas culturales, identidad y políticas.</a:t>
            </a:r>
          </a:p>
          <a:p>
            <a:r>
              <a:rPr lang="es-CL" sz="2800" dirty="0" smtClean="0"/>
              <a:t>Años nueva gestión pública, énfasis en la mejora de las capacidades de los gobiernos </a:t>
            </a:r>
            <a:r>
              <a:rPr lang="es-CL" sz="2800" dirty="0" err="1" smtClean="0"/>
              <a:t>subnacionales</a:t>
            </a:r>
            <a:r>
              <a:rPr lang="es-CL" sz="2800" dirty="0" smtClean="0"/>
              <a:t>.</a:t>
            </a:r>
          </a:p>
          <a:p>
            <a:endParaRPr lang="es-CL"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CL" dirty="0" smtClean="0"/>
              <a:t>El contexto de la descentralización en América Latina</a:t>
            </a:r>
            <a:endParaRPr lang="es-CL" dirty="0"/>
          </a:p>
        </p:txBody>
      </p:sp>
      <p:sp>
        <p:nvSpPr>
          <p:cNvPr id="3" name="Content Placeholder 2"/>
          <p:cNvSpPr>
            <a:spLocks noGrp="1"/>
          </p:cNvSpPr>
          <p:nvPr>
            <p:ph idx="1"/>
          </p:nvPr>
        </p:nvSpPr>
        <p:spPr>
          <a:xfrm>
            <a:off x="457200" y="2514600"/>
            <a:ext cx="8458200" cy="3886200"/>
          </a:xfrm>
        </p:spPr>
        <p:txBody>
          <a:bodyPr/>
          <a:lstStyle/>
          <a:p>
            <a:r>
              <a:rPr lang="es-CL" dirty="0" smtClean="0"/>
              <a:t>Altos niveles de desigualdad de las personas</a:t>
            </a:r>
          </a:p>
          <a:p>
            <a:r>
              <a:rPr lang="es-CL" dirty="0" smtClean="0"/>
              <a:t>Grandes diferencias entre regiones (jurisdicciones).</a:t>
            </a:r>
          </a:p>
          <a:p>
            <a:r>
              <a:rPr lang="es-CL" dirty="0" smtClean="0"/>
              <a:t>Tradición centralista . </a:t>
            </a:r>
          </a:p>
          <a:p>
            <a:r>
              <a:rPr lang="es-CL" dirty="0" smtClean="0"/>
              <a:t>Debilidad institucional.</a:t>
            </a:r>
          </a:p>
          <a:p>
            <a:endParaRPr lang="es-CL" dirty="0" smtClean="0"/>
          </a:p>
          <a:p>
            <a:endParaRPr lang="es-C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563562"/>
          </a:xfrm>
        </p:spPr>
        <p:txBody>
          <a:bodyPr>
            <a:noAutofit/>
          </a:bodyPr>
          <a:lstStyle/>
          <a:p>
            <a:r>
              <a:rPr lang="es-CL" sz="4400" dirty="0" smtClean="0"/>
              <a:t>Brecha entre el quintil más rico y el quintil más pobre</a:t>
            </a:r>
            <a:endParaRPr lang="es-CL" sz="4400" dirty="0"/>
          </a:p>
        </p:txBody>
      </p:sp>
      <p:pic>
        <p:nvPicPr>
          <p:cNvPr id="1027" name="Picture 3"/>
          <p:cNvPicPr>
            <a:picLocks noChangeAspect="1" noChangeArrowheads="1"/>
          </p:cNvPicPr>
          <p:nvPr/>
        </p:nvPicPr>
        <p:blipFill>
          <a:blip r:embed="rId2" cstate="print"/>
          <a:srcRect l="22222" t="32000" r="26111" b="12889"/>
          <a:stretch>
            <a:fillRect/>
          </a:stretch>
        </p:blipFill>
        <p:spPr bwMode="auto">
          <a:xfrm>
            <a:off x="685800" y="1676400"/>
            <a:ext cx="7086600" cy="4724400"/>
          </a:xfrm>
          <a:prstGeom prst="rect">
            <a:avLst/>
          </a:prstGeom>
          <a:noFill/>
          <a:ln w="9525">
            <a:noFill/>
            <a:miter lim="800000"/>
            <a:headEnd/>
            <a:tailEnd/>
          </a:ln>
        </p:spPr>
      </p:pic>
      <p:cxnSp>
        <p:nvCxnSpPr>
          <p:cNvPr id="9" name="Straight Arrow Connector 8"/>
          <p:cNvCxnSpPr/>
          <p:nvPr/>
        </p:nvCxnSpPr>
        <p:spPr>
          <a:xfrm>
            <a:off x="1371600" y="2819400"/>
            <a:ext cx="0" cy="1295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371600" y="2438400"/>
            <a:ext cx="788999" cy="369332"/>
          </a:xfrm>
          <a:prstGeom prst="rect">
            <a:avLst/>
          </a:prstGeom>
          <a:noFill/>
        </p:spPr>
        <p:txBody>
          <a:bodyPr wrap="none" rtlCol="0">
            <a:spAutoFit/>
          </a:bodyPr>
          <a:lstStyle/>
          <a:p>
            <a:r>
              <a:rPr lang="es-CL" dirty="0" smtClean="0"/>
              <a:t>Suecia</a:t>
            </a:r>
            <a:endParaRPr lang="es-CL" dirty="0"/>
          </a:p>
        </p:txBody>
      </p:sp>
      <p:sp>
        <p:nvSpPr>
          <p:cNvPr id="12" name="TextBox 11"/>
          <p:cNvSpPr txBox="1"/>
          <p:nvPr/>
        </p:nvSpPr>
        <p:spPr>
          <a:xfrm>
            <a:off x="1371600" y="2133600"/>
            <a:ext cx="1066318" cy="369332"/>
          </a:xfrm>
          <a:prstGeom prst="rect">
            <a:avLst/>
          </a:prstGeom>
          <a:noFill/>
        </p:spPr>
        <p:txBody>
          <a:bodyPr wrap="none" rtlCol="0">
            <a:spAutoFit/>
          </a:bodyPr>
          <a:lstStyle/>
          <a:p>
            <a:r>
              <a:rPr lang="es-CL" dirty="0" smtClean="0"/>
              <a:t>Alemania</a:t>
            </a:r>
            <a:endParaRPr lang="es-CL" dirty="0"/>
          </a:p>
        </p:txBody>
      </p:sp>
      <p:sp>
        <p:nvSpPr>
          <p:cNvPr id="7" name="TextBox 6"/>
          <p:cNvSpPr txBox="1"/>
          <p:nvPr/>
        </p:nvSpPr>
        <p:spPr>
          <a:xfrm>
            <a:off x="1143000" y="6550223"/>
            <a:ext cx="3147849" cy="307777"/>
          </a:xfrm>
          <a:prstGeom prst="rect">
            <a:avLst/>
          </a:prstGeom>
          <a:noFill/>
        </p:spPr>
        <p:txBody>
          <a:bodyPr wrap="none" rtlCol="0">
            <a:spAutoFit/>
          </a:bodyPr>
          <a:lstStyle/>
          <a:p>
            <a:r>
              <a:rPr lang="es-CL" sz="1400" dirty="0" smtClean="0"/>
              <a:t>Fuente: CEPAL, Panorama Social 2010.</a:t>
            </a:r>
            <a:endParaRPr lang="es-CL"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20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2000"/>
                                        <p:tgtEl>
                                          <p:spTgt spid="11"/>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ctr"/>
            <a:r>
              <a:rPr lang="es-CL" sz="3600" dirty="0" smtClean="0"/>
              <a:t>A nivel de los Territorios </a:t>
            </a:r>
            <a:br>
              <a:rPr lang="es-CL" sz="3600" dirty="0" smtClean="0"/>
            </a:br>
            <a:r>
              <a:rPr lang="es-CL" sz="2700" dirty="0" smtClean="0"/>
              <a:t>Coeficiente SIGMA 2000-2009</a:t>
            </a:r>
            <a:endParaRPr lang="es-CL" sz="3600" dirty="0"/>
          </a:p>
        </p:txBody>
      </p:sp>
      <p:graphicFrame>
        <p:nvGraphicFramePr>
          <p:cNvPr id="4" name="Chart 3"/>
          <p:cNvGraphicFramePr/>
          <p:nvPr/>
        </p:nvGraphicFramePr>
        <p:xfrm>
          <a:off x="381000" y="914400"/>
          <a:ext cx="8458200" cy="55626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838200" y="6400800"/>
            <a:ext cx="5080493" cy="307777"/>
          </a:xfrm>
          <a:prstGeom prst="rect">
            <a:avLst/>
          </a:prstGeom>
          <a:noFill/>
        </p:spPr>
        <p:txBody>
          <a:bodyPr wrap="none" rtlCol="0">
            <a:spAutoFit/>
          </a:bodyPr>
          <a:lstStyle/>
          <a:p>
            <a:r>
              <a:rPr lang="es-CL" sz="1400" dirty="0" smtClean="0"/>
              <a:t>Fuente: CEPAL ILPES, Panorama del desarrollo territorial. 2010.</a:t>
            </a:r>
            <a:endParaRPr lang="es-CL"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chart seriesIdx="-3" categoryIdx="-3" bldStep="gridLegend"/>
                                            </p:graphicEl>
                                          </p:spTgt>
                                        </p:tgtEl>
                                        <p:attrNameLst>
                                          <p:attrName>style.visibility</p:attrName>
                                        </p:attrNameLst>
                                      </p:cBhvr>
                                      <p:to>
                                        <p:strVal val="visible"/>
                                      </p:to>
                                    </p:set>
                                    <p:animEffect transition="in" filter="fade">
                                      <p:cBhvr>
                                        <p:cTn id="7" dur="2000"/>
                                        <p:tgtEl>
                                          <p:spTgt spid="4">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chart seriesIdx="0" categoryIdx="-4" bldStep="series"/>
                                            </p:graphicEl>
                                          </p:spTgt>
                                        </p:tgtEl>
                                        <p:attrNameLst>
                                          <p:attrName>style.visibility</p:attrName>
                                        </p:attrNameLst>
                                      </p:cBhvr>
                                      <p:to>
                                        <p:strVal val="visible"/>
                                      </p:to>
                                    </p:set>
                                    <p:animEffect transition="in" filter="fade">
                                      <p:cBhvr>
                                        <p:cTn id="12" dur="2000"/>
                                        <p:tgtEl>
                                          <p:spTgt spid="4">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graphicEl>
                                              <a:chart seriesIdx="1" categoryIdx="-4" bldStep="series"/>
                                            </p:graphicEl>
                                          </p:spTgt>
                                        </p:tgtEl>
                                        <p:attrNameLst>
                                          <p:attrName>style.visibility</p:attrName>
                                        </p:attrNameLst>
                                      </p:cBhvr>
                                      <p:to>
                                        <p:strVal val="visible"/>
                                      </p:to>
                                    </p:set>
                                    <p:animEffect transition="in" filter="fade">
                                      <p:cBhvr>
                                        <p:cTn id="17" dur="2000"/>
                                        <p:tgtEl>
                                          <p:spTgt spid="4">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graphicEl>
                                              <a:chart seriesIdx="2" categoryIdx="-4" bldStep="series"/>
                                            </p:graphicEl>
                                          </p:spTgt>
                                        </p:tgtEl>
                                        <p:attrNameLst>
                                          <p:attrName>style.visibility</p:attrName>
                                        </p:attrNameLst>
                                      </p:cBhvr>
                                      <p:to>
                                        <p:strVal val="visible"/>
                                      </p:to>
                                    </p:set>
                                    <p:animEffect transition="in" filter="fade">
                                      <p:cBhvr>
                                        <p:cTn id="22" dur="2000"/>
                                        <p:tgtEl>
                                          <p:spTgt spid="4">
                                            <p:graphicEl>
                                              <a:chart seriesIdx="2" categoryIdx="-4" bldStep="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graphicEl>
                                              <a:chart seriesIdx="3" categoryIdx="-4" bldStep="series"/>
                                            </p:graphicEl>
                                          </p:spTgt>
                                        </p:tgtEl>
                                        <p:attrNameLst>
                                          <p:attrName>style.visibility</p:attrName>
                                        </p:attrNameLst>
                                      </p:cBhvr>
                                      <p:to>
                                        <p:strVal val="visible"/>
                                      </p:to>
                                    </p:set>
                                    <p:animEffect transition="in" filter="fade">
                                      <p:cBhvr>
                                        <p:cTn id="27" dur="2000"/>
                                        <p:tgtEl>
                                          <p:spTgt spid="4">
                                            <p:graphicEl>
                                              <a:chart seriesIdx="3" categoryIdx="-4" bldStep="series"/>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graphicEl>
                                              <a:chart seriesIdx="4" categoryIdx="-4" bldStep="series"/>
                                            </p:graphicEl>
                                          </p:spTgt>
                                        </p:tgtEl>
                                        <p:attrNameLst>
                                          <p:attrName>style.visibility</p:attrName>
                                        </p:attrNameLst>
                                      </p:cBhvr>
                                      <p:to>
                                        <p:strVal val="visible"/>
                                      </p:to>
                                    </p:set>
                                    <p:animEffect transition="in" filter="fade">
                                      <p:cBhvr>
                                        <p:cTn id="32" dur="2000"/>
                                        <p:tgtEl>
                                          <p:spTgt spid="4">
                                            <p:graphicEl>
                                              <a:chart seriesIdx="4" categoryIdx="-4" bldStep="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graphicEl>
                                              <a:chart seriesIdx="5" categoryIdx="-4" bldStep="series"/>
                                            </p:graphicEl>
                                          </p:spTgt>
                                        </p:tgtEl>
                                        <p:attrNameLst>
                                          <p:attrName>style.visibility</p:attrName>
                                        </p:attrNameLst>
                                      </p:cBhvr>
                                      <p:to>
                                        <p:strVal val="visible"/>
                                      </p:to>
                                    </p:set>
                                    <p:animEffect transition="in" filter="fade">
                                      <p:cBhvr>
                                        <p:cTn id="37" dur="2000"/>
                                        <p:tgtEl>
                                          <p:spTgt spid="4">
                                            <p:graphicEl>
                                              <a:chart seriesIdx="5" categoryIdx="-4" bldStep="series"/>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graphicEl>
                                              <a:chart seriesIdx="6" categoryIdx="-4" bldStep="series"/>
                                            </p:graphicEl>
                                          </p:spTgt>
                                        </p:tgtEl>
                                        <p:attrNameLst>
                                          <p:attrName>style.visibility</p:attrName>
                                        </p:attrNameLst>
                                      </p:cBhvr>
                                      <p:to>
                                        <p:strVal val="visible"/>
                                      </p:to>
                                    </p:set>
                                    <p:animEffect transition="in" filter="fade">
                                      <p:cBhvr>
                                        <p:cTn id="42" dur="2000"/>
                                        <p:tgtEl>
                                          <p:spTgt spid="4">
                                            <p:graphicEl>
                                              <a:chart seriesIdx="6" categoryIdx="-4" bldStep="series"/>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graphicEl>
                                              <a:chart seriesIdx="7" categoryIdx="-4" bldStep="series"/>
                                            </p:graphicEl>
                                          </p:spTgt>
                                        </p:tgtEl>
                                        <p:attrNameLst>
                                          <p:attrName>style.visibility</p:attrName>
                                        </p:attrNameLst>
                                      </p:cBhvr>
                                      <p:to>
                                        <p:strVal val="visible"/>
                                      </p:to>
                                    </p:set>
                                    <p:animEffect transition="in" filter="fade">
                                      <p:cBhvr>
                                        <p:cTn id="47" dur="2000"/>
                                        <p:tgtEl>
                                          <p:spTgt spid="4">
                                            <p:graphicEl>
                                              <a:chart seriesIdx="7" categoryIdx="-4" bldStep="series"/>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graphicEl>
                                              <a:chart seriesIdx="8" categoryIdx="-4" bldStep="series"/>
                                            </p:graphicEl>
                                          </p:spTgt>
                                        </p:tgtEl>
                                        <p:attrNameLst>
                                          <p:attrName>style.visibility</p:attrName>
                                        </p:attrNameLst>
                                      </p:cBhvr>
                                      <p:to>
                                        <p:strVal val="visible"/>
                                      </p:to>
                                    </p:set>
                                    <p:animEffect transition="in" filter="fade">
                                      <p:cBhvr>
                                        <p:cTn id="52" dur="2000"/>
                                        <p:tgtEl>
                                          <p:spTgt spid="4">
                                            <p:graphicEl>
                                              <a:chart seriesIdx="8"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Chart bld="series"/>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CL" dirty="0" smtClean="0"/>
              <a:t>Tradición centralista</a:t>
            </a:r>
            <a:br>
              <a:rPr lang="es-CL" dirty="0" smtClean="0"/>
            </a:br>
            <a:endParaRPr lang="es-CL" dirty="0"/>
          </a:p>
        </p:txBody>
      </p:sp>
      <p:sp>
        <p:nvSpPr>
          <p:cNvPr id="3" name="Content Placeholder 2"/>
          <p:cNvSpPr>
            <a:spLocks noGrp="1"/>
          </p:cNvSpPr>
          <p:nvPr>
            <p:ph idx="1"/>
          </p:nvPr>
        </p:nvSpPr>
        <p:spPr>
          <a:xfrm>
            <a:off x="533400" y="1600200"/>
            <a:ext cx="8229600" cy="3916363"/>
          </a:xfrm>
        </p:spPr>
        <p:txBody>
          <a:bodyPr>
            <a:normAutofit lnSpcReduction="10000"/>
          </a:bodyPr>
          <a:lstStyle/>
          <a:p>
            <a:pPr marL="0" indent="0" algn="just">
              <a:buNone/>
            </a:pPr>
            <a:r>
              <a:rPr lang="es-CL" dirty="0" smtClean="0"/>
              <a:t>América latina con una amplia tradición centralista (Veliz,1995 ; </a:t>
            </a:r>
            <a:r>
              <a:rPr lang="es-CL" dirty="0" err="1" smtClean="0"/>
              <a:t>Boisier</a:t>
            </a:r>
            <a:r>
              <a:rPr lang="es-CL" dirty="0" smtClean="0"/>
              <a:t>, 2004).</a:t>
            </a:r>
          </a:p>
          <a:p>
            <a:pPr marL="0" indent="0" algn="just">
              <a:buNone/>
            </a:pPr>
            <a:endParaRPr lang="es-CL" dirty="0" smtClean="0"/>
          </a:p>
          <a:p>
            <a:pPr marL="0" indent="0" algn="just"/>
            <a:r>
              <a:rPr lang="es-CL" dirty="0" smtClean="0"/>
              <a:t>Revolución Industrial: cambio social.</a:t>
            </a:r>
          </a:p>
          <a:p>
            <a:pPr marL="0" indent="0" algn="just"/>
            <a:r>
              <a:rPr lang="es-CL" dirty="0" smtClean="0"/>
              <a:t>Revolución  francesa: cambio político</a:t>
            </a:r>
          </a:p>
          <a:p>
            <a:pPr marL="0" indent="0" algn="just"/>
            <a:r>
              <a:rPr lang="es-CL" dirty="0" smtClean="0"/>
              <a:t>Reforma protestante: cambio religioso.</a:t>
            </a:r>
          </a:p>
          <a:p>
            <a:pPr marL="0" indent="0" algn="just"/>
            <a:r>
              <a:rPr lang="es-CL" dirty="0" smtClean="0"/>
              <a:t>Feudalismo: reparto territorial.</a:t>
            </a:r>
          </a:p>
          <a:p>
            <a:pPr marL="0" indent="0" algn="just"/>
            <a:endParaRPr lang="es-CL" dirty="0" smtClean="0"/>
          </a:p>
          <a:p>
            <a:pPr marL="0" indent="0" algn="just"/>
            <a:r>
              <a:rPr lang="es-CL" dirty="0" smtClean="0"/>
              <a:t>Inquilino patrón / patrón Estado nacional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algn="just"/>
            <a:r>
              <a:rPr lang="es-CL" dirty="0" smtClean="0"/>
              <a:t>Razones Económicas. Los países más pobres tienden a ser más centralizados (</a:t>
            </a:r>
            <a:r>
              <a:rPr lang="es-CL" dirty="0" err="1" smtClean="0"/>
              <a:t>Panizza</a:t>
            </a:r>
            <a:r>
              <a:rPr lang="es-CL" dirty="0" smtClean="0"/>
              <a:t> 1998, Letelier 2005). </a:t>
            </a:r>
          </a:p>
          <a:p>
            <a:pPr algn="just"/>
            <a:r>
              <a:rPr lang="es-CL" dirty="0" smtClean="0"/>
              <a:t>La descentralización implica costos en el corto plazo que pueden ser importantes para países con menores niveles de desarrollo. </a:t>
            </a:r>
          </a:p>
          <a:p>
            <a:pPr algn="just"/>
            <a:r>
              <a:rPr lang="es-CL" dirty="0" smtClean="0"/>
              <a:t>Es muy probable, que a medida que América Latina se desarrolle, se van a generar presiones por más descentralización (</a:t>
            </a:r>
            <a:r>
              <a:rPr lang="es-CL" dirty="0" err="1" smtClean="0"/>
              <a:t>Tanzi</a:t>
            </a:r>
            <a:r>
              <a:rPr lang="es-CL" dirty="0" smtClean="0"/>
              <a:t>, 2008).</a:t>
            </a:r>
            <a:endParaRPr lang="es-C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2902</TotalTime>
  <Words>1693</Words>
  <Application>Microsoft Office PowerPoint</Application>
  <PresentationFormat>Presentación en pantalla (4:3)</PresentationFormat>
  <Paragraphs>339</Paragraphs>
  <Slides>30</Slides>
  <Notes>0</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Flow</vt:lpstr>
      <vt:lpstr>Descentralización  en América Latina y desarrollo territorial</vt:lpstr>
      <vt:lpstr>Diapositiva 2</vt:lpstr>
      <vt:lpstr>Diapositiva 3</vt:lpstr>
      <vt:lpstr>Diapositiva 4</vt:lpstr>
      <vt:lpstr>El contexto de la descentralización en América Latina</vt:lpstr>
      <vt:lpstr>Brecha entre el quintil más rico y el quintil más pobre</vt:lpstr>
      <vt:lpstr>A nivel de los Territorios  Coeficiente SIGMA 2000-2009</vt:lpstr>
      <vt:lpstr>Tradición centralista </vt:lpstr>
      <vt:lpstr>Diapositiva 9</vt:lpstr>
      <vt:lpstr>Diapositiva 10</vt:lpstr>
      <vt:lpstr>Diapositiva 11</vt:lpstr>
      <vt:lpstr>Funciones económicas del Estado</vt:lpstr>
      <vt:lpstr>Primer postulado </vt:lpstr>
      <vt:lpstr>Segundo postulado</vt:lpstr>
      <vt:lpstr>Tercer postulado</vt:lpstr>
      <vt:lpstr>Las cifras de la descentralización</vt:lpstr>
      <vt:lpstr>América Latina: Gobiernos subnacionales Operaciones de gobierno: Ingresos tributarios propios  (En porcentajes del producto interno bruto) </vt:lpstr>
      <vt:lpstr>Diapositiva 18</vt:lpstr>
      <vt:lpstr>Proyecto descentralización de servicios esenciales GIZ CEPAL </vt:lpstr>
      <vt:lpstr>Marco de análisis</vt:lpstr>
      <vt:lpstr> </vt:lpstr>
      <vt:lpstr>Las mejoras sustantivas en la gestión de los servicios de fomento y desarrollo productivo en el nivel subnacional, se expresan en:</vt:lpstr>
      <vt:lpstr>Las mejoras sustantivas en la gestión de los servicios de fomento y desarrollo productivo en el nivel subnacional, se expresan en:</vt:lpstr>
      <vt:lpstr>En materia de descentralización, ¿Cual es su valoración de los avances durante la última década? (0% ningún avance, 100% avances óptimos) (n= 295)</vt:lpstr>
      <vt:lpstr>Servicios y sus modelos de implementación</vt:lpstr>
      <vt:lpstr>Diapositiva 26</vt:lpstr>
      <vt:lpstr>Como evitar que se genere disparidades entre territorios</vt:lpstr>
      <vt:lpstr>Diapositiva 28</vt:lpstr>
      <vt:lpstr>Separar por tipos de transferencias</vt:lpstr>
      <vt:lpstr>El problema de la autocorrelación de variables en el cálculo de transferencias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Carlos Sandoval</dc:creator>
  <cp:lastModifiedBy>jneira</cp:lastModifiedBy>
  <cp:revision>102</cp:revision>
  <dcterms:created xsi:type="dcterms:W3CDTF">2011-11-13T12:21:39Z</dcterms:created>
  <dcterms:modified xsi:type="dcterms:W3CDTF">2012-06-01T22:02:46Z</dcterms:modified>
</cp:coreProperties>
</file>